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5"/>
  </p:notesMasterIdLst>
  <p:handoutMasterIdLst>
    <p:handoutMasterId r:id="rId36"/>
  </p:handoutMasterIdLst>
  <p:sldIdLst>
    <p:sldId id="258" r:id="rId5"/>
    <p:sldId id="361" r:id="rId6"/>
    <p:sldId id="362" r:id="rId7"/>
    <p:sldId id="335" r:id="rId8"/>
    <p:sldId id="336" r:id="rId9"/>
    <p:sldId id="337" r:id="rId10"/>
    <p:sldId id="338" r:id="rId11"/>
    <p:sldId id="339" r:id="rId12"/>
    <p:sldId id="340" r:id="rId13"/>
    <p:sldId id="341" r:id="rId14"/>
    <p:sldId id="342" r:id="rId15"/>
    <p:sldId id="343" r:id="rId16"/>
    <p:sldId id="345" r:id="rId17"/>
    <p:sldId id="344" r:id="rId18"/>
    <p:sldId id="346" r:id="rId19"/>
    <p:sldId id="347" r:id="rId20"/>
    <p:sldId id="348" r:id="rId21"/>
    <p:sldId id="349" r:id="rId22"/>
    <p:sldId id="359" r:id="rId23"/>
    <p:sldId id="363" r:id="rId24"/>
    <p:sldId id="350" r:id="rId25"/>
    <p:sldId id="351" r:id="rId26"/>
    <p:sldId id="352" r:id="rId27"/>
    <p:sldId id="353" r:id="rId28"/>
    <p:sldId id="354" r:id="rId29"/>
    <p:sldId id="356" r:id="rId30"/>
    <p:sldId id="355" r:id="rId31"/>
    <p:sldId id="357" r:id="rId32"/>
    <p:sldId id="358" r:id="rId33"/>
    <p:sldId id="360"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0058" autoAdjust="0"/>
  </p:normalViewPr>
  <p:slideViewPr>
    <p:cSldViewPr snapToGrid="0">
      <p:cViewPr varScale="1">
        <p:scale>
          <a:sx n="102" d="100"/>
          <a:sy n="102" d="100"/>
        </p:scale>
        <p:origin x="894" y="108"/>
      </p:cViewPr>
      <p:guideLst/>
    </p:cSldViewPr>
  </p:slideViewPr>
  <p:notesTextViewPr>
    <p:cViewPr>
      <p:scale>
        <a:sx n="3" d="2"/>
        <a:sy n="3" d="2"/>
      </p:scale>
      <p:origin x="0" y="0"/>
    </p:cViewPr>
  </p:notesTextViewPr>
  <p:notesViewPr>
    <p:cSldViewPr snapToGrid="0">
      <p:cViewPr varScale="1">
        <p:scale>
          <a:sx n="60" d="100"/>
          <a:sy n="60" d="100"/>
        </p:scale>
        <p:origin x="893" y="3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4ACDB4-642F-4F82-9C8D-2DC384BF8F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ABB06E6-7341-4F07-8285-8B35565B99C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CC4456-0E88-4EB2-8FDA-8240F984B54A}" type="datetimeFigureOut">
              <a:rPr lang="en-US" smtClean="0"/>
              <a:t>12/21/2024</a:t>
            </a:fld>
            <a:endParaRPr lang="en-US"/>
          </a:p>
        </p:txBody>
      </p:sp>
      <p:sp>
        <p:nvSpPr>
          <p:cNvPr id="4" name="Footer Placeholder 3">
            <a:extLst>
              <a:ext uri="{FF2B5EF4-FFF2-40B4-BE49-F238E27FC236}">
                <a16:creationId xmlns:a16="http://schemas.microsoft.com/office/drawing/2014/main" id="{F2C88C94-6E7C-4506-82BE-23DAD04DCE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5A5C082-911A-46EA-8DF6-A63F9F9E0A6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C3086C9-2826-46AE-BD8E-F12CB3F9C8B4}" type="slidenum">
              <a:rPr lang="en-US" smtClean="0"/>
              <a:t>‹#›</a:t>
            </a:fld>
            <a:endParaRPr lang="en-US"/>
          </a:p>
        </p:txBody>
      </p:sp>
    </p:spTree>
    <p:extLst>
      <p:ext uri="{BB962C8B-B14F-4D97-AF65-F5344CB8AC3E}">
        <p14:creationId xmlns:p14="http://schemas.microsoft.com/office/powerpoint/2010/main" val="18759103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5E9994-CBF9-4364-B2D1-761774B9F53C}" type="datetimeFigureOut">
              <a:rPr lang="en-US" smtClean="0"/>
              <a:t>12/21/2024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AD0BC5-116C-42CF-8B28-245F66D50665}" type="slidenum">
              <a:rPr lang="en-US" smtClean="0"/>
              <a:t>‹#›</a:t>
            </a:fld>
            <a:endParaRPr lang="en-US" dirty="0"/>
          </a:p>
        </p:txBody>
      </p:sp>
    </p:spTree>
    <p:extLst>
      <p:ext uri="{BB962C8B-B14F-4D97-AF65-F5344CB8AC3E}">
        <p14:creationId xmlns:p14="http://schemas.microsoft.com/office/powerpoint/2010/main" val="2499818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1990 a. </a:t>
            </a:r>
          </a:p>
        </p:txBody>
      </p:sp>
      <p:sp>
        <p:nvSpPr>
          <p:cNvPr id="4" name="Slide Number Placeholder 3"/>
          <p:cNvSpPr>
            <a:spLocks noGrp="1"/>
          </p:cNvSpPr>
          <p:nvPr>
            <p:ph type="sldNum" sz="quarter" idx="5"/>
          </p:nvPr>
        </p:nvSpPr>
        <p:spPr/>
        <p:txBody>
          <a:bodyPr/>
          <a:lstStyle/>
          <a:p>
            <a:fld id="{0FAD0BC5-116C-42CF-8B28-245F66D50665}" type="slidenum">
              <a:rPr lang="en-US" smtClean="0"/>
              <a:t>2</a:t>
            </a:fld>
            <a:endParaRPr lang="en-US" dirty="0"/>
          </a:p>
        </p:txBody>
      </p:sp>
    </p:spTree>
    <p:extLst>
      <p:ext uri="{BB962C8B-B14F-4D97-AF65-F5344CB8AC3E}">
        <p14:creationId xmlns:p14="http://schemas.microsoft.com/office/powerpoint/2010/main" val="35920714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uniform throughout the Masonic world is the triangular formation about the Altar; what is different is the size and shape of the triangle. Of course it is not possible to place three lights to form anything else but a triangle; they cannot be made to form a square or a star. Which brings us to the first place in which to dig and sink our Masonic shovel; why are there THREE Lesser Lights and not two or four or more? There are a number of reasons.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Triads:  principle officers, degrees, knocks, to open a lodge, steps to the east, great lights, etc.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FAD0BC5-116C-42CF-8B28-245F66D50665}" type="slidenum">
              <a:rPr lang="en-US" smtClean="0"/>
              <a:t>13</a:t>
            </a:fld>
            <a:endParaRPr lang="en-US" dirty="0"/>
          </a:p>
        </p:txBody>
      </p:sp>
    </p:spTree>
    <p:extLst>
      <p:ext uri="{BB962C8B-B14F-4D97-AF65-F5344CB8AC3E}">
        <p14:creationId xmlns:p14="http://schemas.microsoft.com/office/powerpoint/2010/main" val="1609477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which is the first possible figure made up of straight lines, which is without beginning or ending. One line, or two lines, have ends. They start and finish. The triangle, like the square or the five or more sided figure, has no loose ends, and the triangle is the first of these which can be made; as God was always considered as First, and also as without either beginning or ending, the triangle itself soon became a symbol of Deity. </a:t>
            </a:r>
            <a:r>
              <a:rPr lang="en-US" b="0" i="0" dirty="0">
                <a:solidFill>
                  <a:srgbClr val="001E2E"/>
                </a:solidFill>
                <a:effectLst/>
                <a:latin typeface="Google Sans"/>
              </a:rPr>
              <a:t> A reminder that God is the heart of the brotherhood</a:t>
            </a:r>
            <a:endParaRPr lang="en-US" dirty="0"/>
          </a:p>
        </p:txBody>
      </p:sp>
      <p:sp>
        <p:nvSpPr>
          <p:cNvPr id="4" name="Slide Number Placeholder 3"/>
          <p:cNvSpPr>
            <a:spLocks noGrp="1"/>
          </p:cNvSpPr>
          <p:nvPr>
            <p:ph type="sldNum" sz="quarter" idx="5"/>
          </p:nvPr>
        </p:nvSpPr>
        <p:spPr/>
        <p:txBody>
          <a:bodyPr/>
          <a:lstStyle/>
          <a:p>
            <a:fld id="{0FAD0BC5-116C-42CF-8B28-245F66D50665}" type="slidenum">
              <a:rPr lang="en-US" smtClean="0"/>
              <a:t>14</a:t>
            </a:fld>
            <a:endParaRPr lang="en-US" dirty="0"/>
          </a:p>
        </p:txBody>
      </p:sp>
    </p:spTree>
    <p:extLst>
      <p:ext uri="{BB962C8B-B14F-4D97-AF65-F5344CB8AC3E}">
        <p14:creationId xmlns:p14="http://schemas.microsoft.com/office/powerpoint/2010/main" val="20413153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Archaeologists have found countless examples of this over the entire globe.  Everywhere can be found pictograms, stone carvings, megalithic structures, and temples dedicated to the sun and the moon.  And not just in prehistoric times, even more modern cultures, from the Egyptians, Greeks, Romans, and beyond have continued that reverence for these two bodies.  Even today this continues, but maybe not as obviously; in the Western world we reference the sun and the moon every week with our calendar system, after all, is not </a:t>
            </a:r>
            <a:r>
              <a:rPr lang="en-US" dirty="0" err="1"/>
              <a:t>SUNday</a:t>
            </a:r>
            <a:r>
              <a:rPr lang="en-US" dirty="0"/>
              <a:t> followed by </a:t>
            </a:r>
            <a:r>
              <a:rPr lang="en-US" dirty="0" err="1"/>
              <a:t>MOONday</a:t>
            </a:r>
            <a:r>
              <a:rPr lang="en-US" dirty="0"/>
              <a:t>?</a:t>
            </a:r>
          </a:p>
        </p:txBody>
      </p:sp>
      <p:sp>
        <p:nvSpPr>
          <p:cNvPr id="4" name="Slide Number Placeholder 3"/>
          <p:cNvSpPr>
            <a:spLocks noGrp="1"/>
          </p:cNvSpPr>
          <p:nvPr>
            <p:ph type="sldNum" sz="quarter" idx="5"/>
          </p:nvPr>
        </p:nvSpPr>
        <p:spPr/>
        <p:txBody>
          <a:bodyPr/>
          <a:lstStyle/>
          <a:p>
            <a:fld id="{0FAD0BC5-116C-42CF-8B28-245F66D50665}" type="slidenum">
              <a:rPr lang="en-US" smtClean="0"/>
              <a:t>15</a:t>
            </a:fld>
            <a:endParaRPr lang="en-US" dirty="0"/>
          </a:p>
        </p:txBody>
      </p:sp>
    </p:spTree>
    <p:extLst>
      <p:ext uri="{BB962C8B-B14F-4D97-AF65-F5344CB8AC3E}">
        <p14:creationId xmlns:p14="http://schemas.microsoft.com/office/powerpoint/2010/main" val="34135645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Their two greatest impulses were </a:t>
            </a:r>
          </a:p>
          <a:p>
            <a:r>
              <a:rPr lang="en-US" dirty="0"/>
              <a:t>self preservation and mating. </a:t>
            </a:r>
          </a:p>
          <a:p>
            <a:r>
              <a:rPr lang="en-US" dirty="0"/>
              <a:t>Their third was protection of children</a:t>
            </a:r>
          </a:p>
          <a:p>
            <a:endParaRPr lang="en-US" dirty="0"/>
          </a:p>
        </p:txBody>
      </p:sp>
      <p:sp>
        <p:nvSpPr>
          <p:cNvPr id="4" name="Slide Number Placeholder 3"/>
          <p:cNvSpPr>
            <a:spLocks noGrp="1"/>
          </p:cNvSpPr>
          <p:nvPr>
            <p:ph type="sldNum" sz="quarter" idx="5"/>
          </p:nvPr>
        </p:nvSpPr>
        <p:spPr/>
        <p:txBody>
          <a:bodyPr/>
          <a:lstStyle/>
          <a:p>
            <a:fld id="{0FAD0BC5-116C-42CF-8B28-245F66D50665}" type="slidenum">
              <a:rPr lang="en-US" smtClean="0"/>
              <a:t>16</a:t>
            </a:fld>
            <a:endParaRPr lang="en-US" dirty="0"/>
          </a:p>
        </p:txBody>
      </p:sp>
    </p:spTree>
    <p:extLst>
      <p:ext uri="{BB962C8B-B14F-4D97-AF65-F5344CB8AC3E}">
        <p14:creationId xmlns:p14="http://schemas.microsoft.com/office/powerpoint/2010/main" val="2202117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D0BC5-116C-42CF-8B28-245F66D50665}" type="slidenum">
              <a:rPr lang="en-US" smtClean="0"/>
              <a:t>17</a:t>
            </a:fld>
            <a:endParaRPr lang="en-US" dirty="0"/>
          </a:p>
        </p:txBody>
      </p:sp>
    </p:spTree>
    <p:extLst>
      <p:ext uri="{BB962C8B-B14F-4D97-AF65-F5344CB8AC3E}">
        <p14:creationId xmlns:p14="http://schemas.microsoft.com/office/powerpoint/2010/main" val="1036169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are considered the most famous of the secret religious rites of ancient Greece</a:t>
            </a:r>
          </a:p>
        </p:txBody>
      </p:sp>
      <p:sp>
        <p:nvSpPr>
          <p:cNvPr id="4" name="Slide Number Placeholder 3"/>
          <p:cNvSpPr>
            <a:spLocks noGrp="1"/>
          </p:cNvSpPr>
          <p:nvPr>
            <p:ph type="sldNum" sz="quarter" idx="5"/>
          </p:nvPr>
        </p:nvSpPr>
        <p:spPr/>
        <p:txBody>
          <a:bodyPr/>
          <a:lstStyle/>
          <a:p>
            <a:fld id="{0FAD0BC5-116C-42CF-8B28-245F66D50665}" type="slidenum">
              <a:rPr lang="en-US" smtClean="0"/>
              <a:t>18</a:t>
            </a:fld>
            <a:endParaRPr lang="en-US" dirty="0"/>
          </a:p>
        </p:txBody>
      </p:sp>
    </p:spTree>
    <p:extLst>
      <p:ext uri="{BB962C8B-B14F-4D97-AF65-F5344CB8AC3E}">
        <p14:creationId xmlns:p14="http://schemas.microsoft.com/office/powerpoint/2010/main" val="14455419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Albert Pike was a very great and very learned man. To him Freemasonry owes a debt greater, perhaps than to any other who ever lived; he gave her study, he brought forth her poetry, he interpreted her symbols, he defined her truths, he made plain much that she had concealed. But Pike himself defended the right of all Masons to study and interpret the symbols of Freemasonry for themselves. So that it is with no thought of controversy with the immortal dead that many contend that there is no absurdity in Freemasonry taking the ancient lights which symbolize Sun and Moon and Mercury and making them stand for Sun and Moon and Worshipful Master of His Lodge.</a:t>
            </a:r>
          </a:p>
        </p:txBody>
      </p:sp>
      <p:sp>
        <p:nvSpPr>
          <p:cNvPr id="4" name="Slide Number Placeholder 3"/>
          <p:cNvSpPr>
            <a:spLocks noGrp="1"/>
          </p:cNvSpPr>
          <p:nvPr>
            <p:ph type="sldNum" sz="quarter" idx="5"/>
          </p:nvPr>
        </p:nvSpPr>
        <p:spPr/>
        <p:txBody>
          <a:bodyPr/>
          <a:lstStyle/>
          <a:p>
            <a:fld id="{0FAD0BC5-116C-42CF-8B28-245F66D50665}" type="slidenum">
              <a:rPr lang="en-US" smtClean="0"/>
              <a:t>21</a:t>
            </a:fld>
            <a:endParaRPr lang="en-US" dirty="0"/>
          </a:p>
        </p:txBody>
      </p:sp>
    </p:spTree>
    <p:extLst>
      <p:ext uri="{BB962C8B-B14F-4D97-AF65-F5344CB8AC3E}">
        <p14:creationId xmlns:p14="http://schemas.microsoft.com/office/powerpoint/2010/main" val="39919701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the inclusion of a symbol of the Worshipful Master, as a giver of light, is to most of us neither fanciful nor absurd, but a logical carrying out of that Masonic doctrine which makes a Master the Giver of Light to his brethren.</a:t>
            </a:r>
          </a:p>
        </p:txBody>
      </p:sp>
      <p:sp>
        <p:nvSpPr>
          <p:cNvPr id="4" name="Slide Number Placeholder 3"/>
          <p:cNvSpPr>
            <a:spLocks noGrp="1"/>
          </p:cNvSpPr>
          <p:nvPr>
            <p:ph type="sldNum" sz="quarter" idx="5"/>
          </p:nvPr>
        </p:nvSpPr>
        <p:spPr/>
        <p:txBody>
          <a:bodyPr/>
          <a:lstStyle/>
          <a:p>
            <a:fld id="{0FAD0BC5-116C-42CF-8B28-245F66D50665}" type="slidenum">
              <a:rPr lang="en-US" smtClean="0"/>
              <a:t>25</a:t>
            </a:fld>
            <a:endParaRPr lang="en-US" dirty="0"/>
          </a:p>
        </p:txBody>
      </p:sp>
    </p:spTree>
    <p:extLst>
      <p:ext uri="{BB962C8B-B14F-4D97-AF65-F5344CB8AC3E}">
        <p14:creationId xmlns:p14="http://schemas.microsoft.com/office/powerpoint/2010/main" val="15344923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D0BC5-116C-42CF-8B28-245F66D50665}" type="slidenum">
              <a:rPr lang="en-US" smtClean="0"/>
              <a:t>26</a:t>
            </a:fld>
            <a:endParaRPr lang="en-US" dirty="0"/>
          </a:p>
        </p:txBody>
      </p:sp>
    </p:spTree>
    <p:extLst>
      <p:ext uri="{BB962C8B-B14F-4D97-AF65-F5344CB8AC3E}">
        <p14:creationId xmlns:p14="http://schemas.microsoft.com/office/powerpoint/2010/main" val="26670295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D0BC5-116C-42CF-8B28-245F66D50665}" type="slidenum">
              <a:rPr lang="en-US" smtClean="0"/>
              <a:t>27</a:t>
            </a:fld>
            <a:endParaRPr lang="en-US" dirty="0"/>
          </a:p>
        </p:txBody>
      </p:sp>
    </p:spTree>
    <p:extLst>
      <p:ext uri="{BB962C8B-B14F-4D97-AF65-F5344CB8AC3E}">
        <p14:creationId xmlns:p14="http://schemas.microsoft.com/office/powerpoint/2010/main" val="237503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D0BC5-116C-42CF-8B28-245F66D50665}" type="slidenum">
              <a:rPr lang="en-US" smtClean="0"/>
              <a:t>4</a:t>
            </a:fld>
            <a:endParaRPr lang="en-US" dirty="0"/>
          </a:p>
        </p:txBody>
      </p:sp>
    </p:spTree>
    <p:extLst>
      <p:ext uri="{BB962C8B-B14F-4D97-AF65-F5344CB8AC3E}">
        <p14:creationId xmlns:p14="http://schemas.microsoft.com/office/powerpoint/2010/main" val="1075146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1E2E"/>
                </a:solidFill>
                <a:effectLst/>
                <a:latin typeface="Google Sans"/>
              </a:rPr>
              <a:t> Triangular form - A reminder that God is the heart of the brotherhood</a:t>
            </a:r>
            <a:endParaRPr lang="en-US" dirty="0"/>
          </a:p>
        </p:txBody>
      </p:sp>
      <p:sp>
        <p:nvSpPr>
          <p:cNvPr id="4" name="Slide Number Placeholder 3"/>
          <p:cNvSpPr>
            <a:spLocks noGrp="1"/>
          </p:cNvSpPr>
          <p:nvPr>
            <p:ph type="sldNum" sz="quarter" idx="5"/>
          </p:nvPr>
        </p:nvSpPr>
        <p:spPr/>
        <p:txBody>
          <a:bodyPr/>
          <a:lstStyle/>
          <a:p>
            <a:fld id="{0FAD0BC5-116C-42CF-8B28-245F66D50665}" type="slidenum">
              <a:rPr lang="en-US" smtClean="0"/>
              <a:t>28</a:t>
            </a:fld>
            <a:endParaRPr lang="en-US" dirty="0"/>
          </a:p>
        </p:txBody>
      </p:sp>
    </p:spTree>
    <p:extLst>
      <p:ext uri="{BB962C8B-B14F-4D97-AF65-F5344CB8AC3E}">
        <p14:creationId xmlns:p14="http://schemas.microsoft.com/office/powerpoint/2010/main" val="1938325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D0BC5-116C-42CF-8B28-245F66D50665}" type="slidenum">
              <a:rPr lang="en-US" smtClean="0"/>
              <a:t>29</a:t>
            </a:fld>
            <a:endParaRPr lang="en-US" dirty="0"/>
          </a:p>
        </p:txBody>
      </p:sp>
    </p:spTree>
    <p:extLst>
      <p:ext uri="{BB962C8B-B14F-4D97-AF65-F5344CB8AC3E}">
        <p14:creationId xmlns:p14="http://schemas.microsoft.com/office/powerpoint/2010/main" val="8045883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1E2E"/>
                </a:solidFill>
                <a:effectLst/>
                <a:latin typeface="Google Sans"/>
              </a:rPr>
              <a:t>The square represents morality, as Freemasons need to "square [their] actions by the square of virtue with all mankind". The compass measures the ability to wisely conduct actions within certain boundaries.</a:t>
            </a:r>
            <a:endParaRPr lang="en-US" dirty="0"/>
          </a:p>
        </p:txBody>
      </p:sp>
      <p:sp>
        <p:nvSpPr>
          <p:cNvPr id="4" name="Slide Number Placeholder 3"/>
          <p:cNvSpPr>
            <a:spLocks noGrp="1"/>
          </p:cNvSpPr>
          <p:nvPr>
            <p:ph type="sldNum" sz="quarter" idx="5"/>
          </p:nvPr>
        </p:nvSpPr>
        <p:spPr/>
        <p:txBody>
          <a:bodyPr/>
          <a:lstStyle/>
          <a:p>
            <a:fld id="{0FAD0BC5-116C-42CF-8B28-245F66D50665}" type="slidenum">
              <a:rPr lang="en-US" smtClean="0"/>
              <a:t>30</a:t>
            </a:fld>
            <a:endParaRPr lang="en-US" dirty="0"/>
          </a:p>
        </p:txBody>
      </p:sp>
    </p:spTree>
    <p:extLst>
      <p:ext uri="{BB962C8B-B14F-4D97-AF65-F5344CB8AC3E}">
        <p14:creationId xmlns:p14="http://schemas.microsoft.com/office/powerpoint/2010/main" val="2660157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D0BC5-116C-42CF-8B28-245F66D50665}" type="slidenum">
              <a:rPr lang="en-US" smtClean="0"/>
              <a:t>6</a:t>
            </a:fld>
            <a:endParaRPr lang="en-US" dirty="0"/>
          </a:p>
        </p:txBody>
      </p:sp>
    </p:spTree>
    <p:extLst>
      <p:ext uri="{BB962C8B-B14F-4D97-AF65-F5344CB8AC3E}">
        <p14:creationId xmlns:p14="http://schemas.microsoft.com/office/powerpoint/2010/main" val="795287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D0BC5-116C-42CF-8B28-245F66D50665}" type="slidenum">
              <a:rPr lang="en-US" smtClean="0"/>
              <a:t>7</a:t>
            </a:fld>
            <a:endParaRPr lang="en-US" dirty="0"/>
          </a:p>
        </p:txBody>
      </p:sp>
    </p:spTree>
    <p:extLst>
      <p:ext uri="{BB962C8B-B14F-4D97-AF65-F5344CB8AC3E}">
        <p14:creationId xmlns:p14="http://schemas.microsoft.com/office/powerpoint/2010/main" val="3961096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D0BC5-116C-42CF-8B28-245F66D50665}" type="slidenum">
              <a:rPr lang="en-US" smtClean="0"/>
              <a:t>8</a:t>
            </a:fld>
            <a:endParaRPr lang="en-US" dirty="0"/>
          </a:p>
        </p:txBody>
      </p:sp>
    </p:spTree>
    <p:extLst>
      <p:ext uri="{BB962C8B-B14F-4D97-AF65-F5344CB8AC3E}">
        <p14:creationId xmlns:p14="http://schemas.microsoft.com/office/powerpoint/2010/main" val="2777502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D0BC5-116C-42CF-8B28-245F66D50665}" type="slidenum">
              <a:rPr lang="en-US" smtClean="0"/>
              <a:t>9</a:t>
            </a:fld>
            <a:endParaRPr lang="en-US" dirty="0"/>
          </a:p>
        </p:txBody>
      </p:sp>
    </p:spTree>
    <p:extLst>
      <p:ext uri="{BB962C8B-B14F-4D97-AF65-F5344CB8AC3E}">
        <p14:creationId xmlns:p14="http://schemas.microsoft.com/office/powerpoint/2010/main" val="4107861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They are supposed to be lighted as soon as the lodge is opened and the Altar arranged; to be extinguished when the lodge is closed and the Great Lights displaced.</a:t>
            </a:r>
          </a:p>
          <a:p>
            <a:endParaRPr lang="en-US" dirty="0"/>
          </a:p>
        </p:txBody>
      </p:sp>
      <p:sp>
        <p:nvSpPr>
          <p:cNvPr id="4" name="Slide Number Placeholder 3"/>
          <p:cNvSpPr>
            <a:spLocks noGrp="1"/>
          </p:cNvSpPr>
          <p:nvPr>
            <p:ph type="sldNum" sz="quarter" idx="5"/>
          </p:nvPr>
        </p:nvSpPr>
        <p:spPr/>
        <p:txBody>
          <a:bodyPr/>
          <a:lstStyle/>
          <a:p>
            <a:fld id="{0FAD0BC5-116C-42CF-8B28-245F66D50665}" type="slidenum">
              <a:rPr lang="en-US" smtClean="0"/>
              <a:t>10</a:t>
            </a:fld>
            <a:endParaRPr lang="en-US" dirty="0"/>
          </a:p>
        </p:txBody>
      </p:sp>
    </p:spTree>
    <p:extLst>
      <p:ext uri="{BB962C8B-B14F-4D97-AF65-F5344CB8AC3E}">
        <p14:creationId xmlns:p14="http://schemas.microsoft.com/office/powerpoint/2010/main" val="2551901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And yet it could not be possible. that so important a symbol could have no more soul than is given in the few words we devote to it.</a:t>
            </a:r>
            <a:endParaRPr lang="en-US" dirty="0"/>
          </a:p>
        </p:txBody>
      </p:sp>
      <p:sp>
        <p:nvSpPr>
          <p:cNvPr id="4" name="Slide Number Placeholder 3"/>
          <p:cNvSpPr>
            <a:spLocks noGrp="1"/>
          </p:cNvSpPr>
          <p:nvPr>
            <p:ph type="sldNum" sz="quarter" idx="5"/>
          </p:nvPr>
        </p:nvSpPr>
        <p:spPr/>
        <p:txBody>
          <a:bodyPr/>
          <a:lstStyle/>
          <a:p>
            <a:fld id="{0FAD0BC5-116C-42CF-8B28-245F66D50665}" type="slidenum">
              <a:rPr lang="en-US" smtClean="0"/>
              <a:t>11</a:t>
            </a:fld>
            <a:endParaRPr lang="en-US" dirty="0"/>
          </a:p>
        </p:txBody>
      </p:sp>
    </p:spTree>
    <p:extLst>
      <p:ext uri="{BB962C8B-B14F-4D97-AF65-F5344CB8AC3E}">
        <p14:creationId xmlns:p14="http://schemas.microsoft.com/office/powerpoint/2010/main" val="3209827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 some Jurisdictions they are closely about the Altar; in others, one is placed at each of the stations of the three principal officers. In some lodges the three Lesser Lights form a right angle, in others an equilateral triangle &amp; in even others an isosceles triangle.</a:t>
            </a:r>
            <a:endParaRPr lang="en-US" dirty="0"/>
          </a:p>
        </p:txBody>
      </p:sp>
      <p:sp>
        <p:nvSpPr>
          <p:cNvPr id="4" name="Slide Number Placeholder 3"/>
          <p:cNvSpPr>
            <a:spLocks noGrp="1"/>
          </p:cNvSpPr>
          <p:nvPr>
            <p:ph type="sldNum" sz="quarter" idx="5"/>
          </p:nvPr>
        </p:nvSpPr>
        <p:spPr/>
        <p:txBody>
          <a:bodyPr/>
          <a:lstStyle/>
          <a:p>
            <a:fld id="{0FAD0BC5-116C-42CF-8B28-245F66D50665}" type="slidenum">
              <a:rPr lang="en-US" smtClean="0"/>
              <a:t>12</a:t>
            </a:fld>
            <a:endParaRPr lang="en-US" dirty="0"/>
          </a:p>
        </p:txBody>
      </p:sp>
    </p:spTree>
    <p:extLst>
      <p:ext uri="{BB962C8B-B14F-4D97-AF65-F5344CB8AC3E}">
        <p14:creationId xmlns:p14="http://schemas.microsoft.com/office/powerpoint/2010/main" val="42240823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AEE62B5-0727-4FE1-B35D-4CC400F0421B}" type="datetime1">
              <a:rPr lang="en-US" smtClean="0"/>
              <a:t>12/21/2024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E30329-BDC0-4E94-85A6-029919402EA5}" type="datetime1">
              <a:rPr lang="en-US" smtClean="0"/>
              <a:t>12/21/2024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B72B49-901F-4A06-A293-97E642D291F1}" type="datetime1">
              <a:rPr lang="en-US" smtClean="0"/>
              <a:t>12/21/2024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8B8AC0-DF40-478D-AC66-7E53B92DC39D}" type="datetime1">
              <a:rPr lang="en-US" smtClean="0"/>
              <a:t>12/21/2024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50704E-628F-4B07-B462-FEAA60A43C6F}" type="datetime1">
              <a:rPr lang="en-US" smtClean="0"/>
              <a:t>12/21/2024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FDF3892-6A72-4732-B216-4C6AC1274CD7}" type="datetime1">
              <a:rPr lang="en-US" smtClean="0"/>
              <a:t>12/21/2024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AFB02B0-6B64-4F60-8B09-8996E3F912FC}" type="datetime1">
              <a:rPr lang="en-US" smtClean="0"/>
              <a:t>12/21/2024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DF3EBD-7946-447F-81B7-F8E13B1E0F65}" type="datetime1">
              <a:rPr lang="en-US" smtClean="0"/>
              <a:t>12/21/2024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807126" y="5936187"/>
            <a:ext cx="2743200" cy="365125"/>
          </a:xfrm>
        </p:spPr>
        <p:txBody>
          <a:bodyPr/>
          <a:lstStyle/>
          <a:p>
            <a:fld id="{10E91673-9338-481D-B5F9-C19B4D8B220D}" type="datetime1">
              <a:rPr lang="en-US" smtClean="0"/>
              <a:t>12/21/2024</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D29E9A-D780-446F-844A-BE267EEAD3AE}" type="datetime1">
              <a:rPr lang="en-US" smtClean="0"/>
              <a:t>12/21/2024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B7C910-909F-4D24-AD23-A62C7BD67FC7}" type="datetime1">
              <a:rPr lang="en-US" smtClean="0"/>
              <a:t>12/21/2024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A83216-DF3C-46DB-A40A-96FF3C606000}" type="datetime1">
              <a:rPr lang="en-US" smtClean="0"/>
              <a:t>12/21/2024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13720A9-03EA-4B84-88A6-300F0BD51786}" type="datetime1">
              <a:rPr lang="en-US" smtClean="0"/>
              <a:t>12/21/2024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DF7BD0E-0FCD-4324-A628-FDB0CB3327DA}" type="datetime1">
              <a:rPr lang="en-US" smtClean="0"/>
              <a:t>12/21/2024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E392EC9E-8B9A-41EE-9BA7-24325F3A2FA7}" type="datetime1">
              <a:rPr lang="en-US" smtClean="0"/>
              <a:t>12/21/2024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04F5E6-D73A-4AD2-857F-AF5620C48E9C}" type="datetime1">
              <a:rPr lang="en-US" smtClean="0"/>
              <a:t>12/21/2024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8F6E721-8DEF-49EB-A280-ECA7ED0AF9E9}" type="datetime1">
              <a:rPr lang="en-US" smtClean="0"/>
              <a:t>12/21/2024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6947E68-D1AB-47D2-8C40-7F44C00C5B87}" type="datetime1">
              <a:rPr lang="en-US" smtClean="0"/>
              <a:t>12/21/2024</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3.png"/><Relationship Id="rId5" Type="http://schemas.microsoft.com/office/2007/relationships/hdphoto" Target="../media/hdphoto1.wdp"/><Relationship Id="rId4" Type="http://schemas.openxmlformats.org/officeDocument/2006/relationships/image" Target="../media/image32.png"/><Relationship Id="rId9"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2.png"/><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9" name="Picture 8" descr="geometric abstract image">
            <a:extLst>
              <a:ext uri="{FF2B5EF4-FFF2-40B4-BE49-F238E27FC236}">
                <a16:creationId xmlns:a16="http://schemas.microsoft.com/office/drawing/2014/main" id="{1F6EA444-CCD5-43A4-848C-62DE7C63DDF9}"/>
              </a:ext>
              <a:ext uri="{C183D7F6-B498-43B3-948B-1728B52AA6E4}">
                <adec:decorative xmlns:adec="http://schemas.microsoft.com/office/drawing/2017/decorative" val="0"/>
              </a:ext>
            </a:extLst>
          </p:cNvPr>
          <p:cNvPicPr>
            <a:picLocks noChangeAspect="1"/>
          </p:cNvPicPr>
          <p:nvPr/>
        </p:nvPicPr>
        <p:blipFill rotWithShape="1">
          <a:blip r:embed="rId2"/>
          <a:srcRect t="10360" r="9091" b="10360"/>
          <a:stretch/>
        </p:blipFill>
        <p:spPr>
          <a:xfrm>
            <a:off x="-3176" y="10"/>
            <a:ext cx="12192000" cy="6857991"/>
          </a:xfrm>
          <a:prstGeom prst="rect">
            <a:avLst/>
          </a:prstGeom>
        </p:spPr>
      </p:pic>
      <p:sp>
        <p:nvSpPr>
          <p:cNvPr id="25" name="Rectangle 24">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F6AF5ED-FC20-4831-8454-D57E6A498BE8}"/>
              </a:ext>
            </a:extLst>
          </p:cNvPr>
          <p:cNvSpPr>
            <a:spLocks noGrp="1"/>
          </p:cNvSpPr>
          <p:nvPr>
            <p:ph type="ctrTitle"/>
          </p:nvPr>
        </p:nvSpPr>
        <p:spPr>
          <a:xfrm>
            <a:off x="680322" y="4402667"/>
            <a:ext cx="8133478" cy="940240"/>
          </a:xfrm>
        </p:spPr>
        <p:txBody>
          <a:bodyPr>
            <a:normAutofit/>
          </a:bodyPr>
          <a:lstStyle/>
          <a:p>
            <a:r>
              <a:rPr lang="en-US" sz="6000" dirty="0"/>
              <a:t>The Lesser Lights</a:t>
            </a:r>
          </a:p>
        </p:txBody>
      </p:sp>
      <p:sp>
        <p:nvSpPr>
          <p:cNvPr id="3" name="Subtitle 2">
            <a:extLst>
              <a:ext uri="{FF2B5EF4-FFF2-40B4-BE49-F238E27FC236}">
                <a16:creationId xmlns:a16="http://schemas.microsoft.com/office/drawing/2014/main" id="{4129664F-1730-4E16-9129-9C058466EFC7}"/>
              </a:ext>
            </a:extLst>
          </p:cNvPr>
          <p:cNvSpPr>
            <a:spLocks noGrp="1"/>
          </p:cNvSpPr>
          <p:nvPr>
            <p:ph type="subTitle" idx="1"/>
          </p:nvPr>
        </p:nvSpPr>
        <p:spPr>
          <a:xfrm>
            <a:off x="680322" y="5342302"/>
            <a:ext cx="8133478" cy="406566"/>
          </a:xfrm>
        </p:spPr>
        <p:txBody>
          <a:bodyPr>
            <a:noAutofit/>
          </a:bodyPr>
          <a:lstStyle/>
          <a:p>
            <a:r>
              <a:rPr lang="en-US" sz="3200" dirty="0"/>
              <a:t>The unexplained symbols of the Lodge</a:t>
            </a:r>
          </a:p>
        </p:txBody>
      </p:sp>
      <p:sp>
        <p:nvSpPr>
          <p:cNvPr id="29" name="Rectangle 28">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2B65145F-2054-50EB-B9B7-49FBA770165F}"/>
              </a:ext>
            </a:extLst>
          </p:cNvPr>
          <p:cNvPicPr>
            <a:picLocks noChangeAspect="1"/>
          </p:cNvPicPr>
          <p:nvPr/>
        </p:nvPicPr>
        <p:blipFill>
          <a:blip r:embed="rId5"/>
          <a:stretch>
            <a:fillRect/>
          </a:stretch>
        </p:blipFill>
        <p:spPr>
          <a:xfrm>
            <a:off x="10022889" y="4230989"/>
            <a:ext cx="1671325" cy="1671325"/>
          </a:xfrm>
          <a:prstGeom prst="rect">
            <a:avLst/>
          </a:prstGeom>
        </p:spPr>
      </p:pic>
      <p:pic>
        <p:nvPicPr>
          <p:cNvPr id="8" name="Picture 7">
            <a:extLst>
              <a:ext uri="{FF2B5EF4-FFF2-40B4-BE49-F238E27FC236}">
                <a16:creationId xmlns:a16="http://schemas.microsoft.com/office/drawing/2014/main" id="{9444298F-CE55-E0FA-B740-25747AA9BBB9}"/>
              </a:ext>
            </a:extLst>
          </p:cNvPr>
          <p:cNvPicPr>
            <a:picLocks noChangeAspect="1"/>
          </p:cNvPicPr>
          <p:nvPr/>
        </p:nvPicPr>
        <p:blipFill>
          <a:blip r:embed="rId6"/>
          <a:stretch>
            <a:fillRect/>
          </a:stretch>
        </p:blipFill>
        <p:spPr>
          <a:xfrm>
            <a:off x="3926822" y="679744"/>
            <a:ext cx="4009815" cy="3301414"/>
          </a:xfrm>
          <a:prstGeom prst="rect">
            <a:avLst/>
          </a:prstGeom>
        </p:spPr>
      </p:pic>
    </p:spTree>
    <p:extLst>
      <p:ext uri="{BB962C8B-B14F-4D97-AF65-F5344CB8AC3E}">
        <p14:creationId xmlns:p14="http://schemas.microsoft.com/office/powerpoint/2010/main" val="10176817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84868-BFCC-7764-9BBB-F61A9E5B4B86}"/>
              </a:ext>
            </a:extLst>
          </p:cNvPr>
          <p:cNvSpPr>
            <a:spLocks noGrp="1"/>
          </p:cNvSpPr>
          <p:nvPr>
            <p:ph type="title"/>
          </p:nvPr>
        </p:nvSpPr>
        <p:spPr/>
        <p:txBody>
          <a:bodyPr>
            <a:normAutofit/>
          </a:bodyPr>
          <a:lstStyle/>
          <a:p>
            <a:r>
              <a:rPr lang="en-US" sz="4400" dirty="0"/>
              <a:t>Later on we learn, more by example </a:t>
            </a:r>
          </a:p>
        </p:txBody>
      </p:sp>
      <p:sp>
        <p:nvSpPr>
          <p:cNvPr id="3" name="Content Placeholder 2">
            <a:extLst>
              <a:ext uri="{FF2B5EF4-FFF2-40B4-BE49-F238E27FC236}">
                <a16:creationId xmlns:a16="http://schemas.microsoft.com/office/drawing/2014/main" id="{947848B5-FBFF-6140-EBA9-62D324B6EC96}"/>
              </a:ext>
            </a:extLst>
          </p:cNvPr>
          <p:cNvSpPr>
            <a:spLocks noGrp="1"/>
          </p:cNvSpPr>
          <p:nvPr>
            <p:ph idx="1"/>
          </p:nvPr>
        </p:nvSpPr>
        <p:spPr/>
        <p:txBody>
          <a:bodyPr>
            <a:normAutofit/>
          </a:bodyPr>
          <a:lstStyle/>
          <a:p>
            <a:r>
              <a:rPr lang="en-US" sz="4000" dirty="0"/>
              <a:t>Than by precept, </a:t>
            </a:r>
          </a:p>
          <a:p>
            <a:r>
              <a:rPr lang="en-US" sz="4000" dirty="0">
                <a:effectLst/>
                <a:ea typeface="Calibri" panose="020F0502020204030204" pitchFamily="34" charset="0"/>
                <a:cs typeface="Times New Roman" panose="02020603050405020304" pitchFamily="18" charset="0"/>
              </a:rPr>
              <a:t>that Lesser Lights are always lit when a lodge is opened.  </a:t>
            </a:r>
          </a:p>
          <a:p>
            <a:r>
              <a:rPr lang="en-US" sz="4000" dirty="0">
                <a:effectLst/>
                <a:ea typeface="Calibri" panose="020F0502020204030204" pitchFamily="34" charset="0"/>
                <a:cs typeface="Times New Roman" panose="02020603050405020304" pitchFamily="18" charset="0"/>
              </a:rPr>
              <a:t>And are extinguished when the lodge is closed and the Great Lights displaced.</a:t>
            </a:r>
          </a:p>
        </p:txBody>
      </p:sp>
    </p:spTree>
    <p:extLst>
      <p:ext uri="{BB962C8B-B14F-4D97-AF65-F5344CB8AC3E}">
        <p14:creationId xmlns:p14="http://schemas.microsoft.com/office/powerpoint/2010/main" val="399551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84868-BFCC-7764-9BBB-F61A9E5B4B86}"/>
              </a:ext>
            </a:extLst>
          </p:cNvPr>
          <p:cNvSpPr>
            <a:spLocks noGrp="1"/>
          </p:cNvSpPr>
          <p:nvPr>
            <p:ph type="title"/>
          </p:nvPr>
        </p:nvSpPr>
        <p:spPr/>
        <p:txBody>
          <a:bodyPr>
            <a:normAutofit fontScale="90000"/>
          </a:bodyPr>
          <a:lstStyle/>
          <a:p>
            <a:r>
              <a:rPr lang="en-US" sz="4400" dirty="0"/>
              <a:t>Buts that’s it.  There in nothing more!</a:t>
            </a:r>
          </a:p>
        </p:txBody>
      </p:sp>
      <p:sp>
        <p:nvSpPr>
          <p:cNvPr id="3" name="Content Placeholder 2">
            <a:extLst>
              <a:ext uri="{FF2B5EF4-FFF2-40B4-BE49-F238E27FC236}">
                <a16:creationId xmlns:a16="http://schemas.microsoft.com/office/drawing/2014/main" id="{947848B5-FBFF-6140-EBA9-62D324B6EC96}"/>
              </a:ext>
            </a:extLst>
          </p:cNvPr>
          <p:cNvSpPr>
            <a:spLocks noGrp="1"/>
          </p:cNvSpPr>
          <p:nvPr>
            <p:ph idx="1"/>
          </p:nvPr>
        </p:nvSpPr>
        <p:spPr/>
        <p:txBody>
          <a:bodyPr>
            <a:normAutofit/>
          </a:bodyPr>
          <a:lstStyle/>
          <a:p>
            <a:r>
              <a:rPr lang="en-US" sz="4000" dirty="0"/>
              <a:t>Look through many a Masonic volume and tome and find no more light on the Lesser lights than the ritual provides.</a:t>
            </a:r>
          </a:p>
          <a:p>
            <a:r>
              <a:rPr lang="en-US" sz="4000" dirty="0"/>
              <a:t> Even Albert Mackey, the great Masonic authority, is unusually brief on the subject. </a:t>
            </a:r>
          </a:p>
        </p:txBody>
      </p:sp>
    </p:spTree>
    <p:extLst>
      <p:ext uri="{BB962C8B-B14F-4D97-AF65-F5344CB8AC3E}">
        <p14:creationId xmlns:p14="http://schemas.microsoft.com/office/powerpoint/2010/main" val="1600126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84868-BFCC-7764-9BBB-F61A9E5B4B86}"/>
              </a:ext>
            </a:extLst>
          </p:cNvPr>
          <p:cNvSpPr>
            <a:spLocks noGrp="1"/>
          </p:cNvSpPr>
          <p:nvPr>
            <p:ph type="title"/>
          </p:nvPr>
        </p:nvSpPr>
        <p:spPr/>
        <p:txBody>
          <a:bodyPr>
            <a:normAutofit/>
          </a:bodyPr>
          <a:lstStyle/>
          <a:p>
            <a:r>
              <a:rPr lang="en-US" sz="4400" dirty="0"/>
              <a:t>Let us dig a little deeper together</a:t>
            </a:r>
          </a:p>
        </p:txBody>
      </p:sp>
      <p:sp>
        <p:nvSpPr>
          <p:cNvPr id="3" name="Content Placeholder 2">
            <a:extLst>
              <a:ext uri="{FF2B5EF4-FFF2-40B4-BE49-F238E27FC236}">
                <a16:creationId xmlns:a16="http://schemas.microsoft.com/office/drawing/2014/main" id="{947848B5-FBFF-6140-EBA9-62D324B6EC96}"/>
              </a:ext>
            </a:extLst>
          </p:cNvPr>
          <p:cNvSpPr>
            <a:spLocks noGrp="1"/>
          </p:cNvSpPr>
          <p:nvPr>
            <p:ph idx="1"/>
          </p:nvPr>
        </p:nvSpPr>
        <p:spPr>
          <a:xfrm>
            <a:off x="233266" y="2336873"/>
            <a:ext cx="6382954" cy="3599316"/>
          </a:xfrm>
        </p:spPr>
        <p:txBody>
          <a:bodyPr>
            <a:normAutofit/>
          </a:bodyPr>
          <a:lstStyle/>
          <a:p>
            <a:r>
              <a:rPr lang="en-US" sz="4000" dirty="0"/>
              <a:t>Immediately after the Lesser Lights are named, our attention is directed to the fact that they are in a triangle about the Altar.</a:t>
            </a:r>
          </a:p>
        </p:txBody>
      </p:sp>
      <p:pic>
        <p:nvPicPr>
          <p:cNvPr id="4" name="Picture 3">
            <a:extLst>
              <a:ext uri="{FF2B5EF4-FFF2-40B4-BE49-F238E27FC236}">
                <a16:creationId xmlns:a16="http://schemas.microsoft.com/office/drawing/2014/main" id="{4B87AA82-5758-24C2-99A7-2466A630A95D}"/>
              </a:ext>
            </a:extLst>
          </p:cNvPr>
          <p:cNvPicPr>
            <a:picLocks noChangeAspect="1"/>
          </p:cNvPicPr>
          <p:nvPr/>
        </p:nvPicPr>
        <p:blipFill>
          <a:blip r:embed="rId3"/>
          <a:stretch>
            <a:fillRect/>
          </a:stretch>
        </p:blipFill>
        <p:spPr>
          <a:xfrm>
            <a:off x="7981625" y="2126989"/>
            <a:ext cx="3530054" cy="4068537"/>
          </a:xfrm>
          <a:prstGeom prst="rect">
            <a:avLst/>
          </a:prstGeom>
        </p:spPr>
      </p:pic>
      <p:pic>
        <p:nvPicPr>
          <p:cNvPr id="5" name="Picture 4">
            <a:extLst>
              <a:ext uri="{FF2B5EF4-FFF2-40B4-BE49-F238E27FC236}">
                <a16:creationId xmlns:a16="http://schemas.microsoft.com/office/drawing/2014/main" id="{9A304D01-3793-2B65-0302-F2CCC1F0AD1C}"/>
              </a:ext>
            </a:extLst>
          </p:cNvPr>
          <p:cNvPicPr>
            <a:picLocks noChangeAspect="1"/>
          </p:cNvPicPr>
          <p:nvPr/>
        </p:nvPicPr>
        <p:blipFill>
          <a:blip r:embed="rId4"/>
          <a:stretch>
            <a:fillRect/>
          </a:stretch>
        </p:blipFill>
        <p:spPr>
          <a:xfrm>
            <a:off x="7147251" y="2126989"/>
            <a:ext cx="4895460" cy="4068537"/>
          </a:xfrm>
          <a:prstGeom prst="rect">
            <a:avLst/>
          </a:prstGeom>
        </p:spPr>
      </p:pic>
      <p:pic>
        <p:nvPicPr>
          <p:cNvPr id="6" name="Picture 5">
            <a:extLst>
              <a:ext uri="{FF2B5EF4-FFF2-40B4-BE49-F238E27FC236}">
                <a16:creationId xmlns:a16="http://schemas.microsoft.com/office/drawing/2014/main" id="{A0E2559D-5060-F4C6-0AFB-190E84DEBB49}"/>
              </a:ext>
            </a:extLst>
          </p:cNvPr>
          <p:cNvPicPr>
            <a:picLocks noChangeAspect="1"/>
          </p:cNvPicPr>
          <p:nvPr/>
        </p:nvPicPr>
        <p:blipFill>
          <a:blip r:embed="rId5"/>
          <a:stretch>
            <a:fillRect/>
          </a:stretch>
        </p:blipFill>
        <p:spPr>
          <a:xfrm>
            <a:off x="7123221" y="2126989"/>
            <a:ext cx="4943520" cy="4143182"/>
          </a:xfrm>
          <a:prstGeom prst="rect">
            <a:avLst/>
          </a:prstGeom>
        </p:spPr>
      </p:pic>
    </p:spTree>
    <p:extLst>
      <p:ext uri="{BB962C8B-B14F-4D97-AF65-F5344CB8AC3E}">
        <p14:creationId xmlns:p14="http://schemas.microsoft.com/office/powerpoint/2010/main" val="2708575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84868-BFCC-7764-9BBB-F61A9E5B4B86}"/>
              </a:ext>
            </a:extLst>
          </p:cNvPr>
          <p:cNvSpPr>
            <a:spLocks noGrp="1"/>
          </p:cNvSpPr>
          <p:nvPr>
            <p:ph type="title"/>
          </p:nvPr>
        </p:nvSpPr>
        <p:spPr/>
        <p:txBody>
          <a:bodyPr>
            <a:normAutofit fontScale="90000"/>
          </a:bodyPr>
          <a:lstStyle/>
          <a:p>
            <a:r>
              <a:rPr lang="en-US" sz="4400" dirty="0"/>
              <a:t>But why three? Why not four? Or more?</a:t>
            </a:r>
          </a:p>
        </p:txBody>
      </p:sp>
      <p:sp>
        <p:nvSpPr>
          <p:cNvPr id="3" name="Content Placeholder 2">
            <a:extLst>
              <a:ext uri="{FF2B5EF4-FFF2-40B4-BE49-F238E27FC236}">
                <a16:creationId xmlns:a16="http://schemas.microsoft.com/office/drawing/2014/main" id="{947848B5-FBFF-6140-EBA9-62D324B6EC96}"/>
              </a:ext>
            </a:extLst>
          </p:cNvPr>
          <p:cNvSpPr>
            <a:spLocks noGrp="1"/>
          </p:cNvSpPr>
          <p:nvPr>
            <p:ph idx="1"/>
          </p:nvPr>
        </p:nvSpPr>
        <p:spPr/>
        <p:txBody>
          <a:bodyPr>
            <a:normAutofit/>
          </a:bodyPr>
          <a:lstStyle/>
          <a:p>
            <a:r>
              <a:rPr lang="en-US" sz="4000" dirty="0"/>
              <a:t>Think about how many three’s (triads) there are in the Lodge</a:t>
            </a:r>
          </a:p>
          <a:p>
            <a:r>
              <a:rPr lang="en-US" sz="4000" dirty="0"/>
              <a:t> The number 3 was the most sacred to the Pythagoreans – it was the number of God, therefore, the </a:t>
            </a:r>
            <a:r>
              <a:rPr lang="en-US" sz="4000" b="1" u="sng" dirty="0">
                <a:solidFill>
                  <a:schemeClr val="bg1"/>
                </a:solidFill>
              </a:rPr>
              <a:t>triangle </a:t>
            </a:r>
            <a:r>
              <a:rPr lang="en-US" sz="4000" dirty="0"/>
              <a:t>becomes a symbol for God</a:t>
            </a:r>
          </a:p>
        </p:txBody>
      </p:sp>
    </p:spTree>
    <p:extLst>
      <p:ext uri="{BB962C8B-B14F-4D97-AF65-F5344CB8AC3E}">
        <p14:creationId xmlns:p14="http://schemas.microsoft.com/office/powerpoint/2010/main" val="42548353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84868-BFCC-7764-9BBB-F61A9E5B4B86}"/>
              </a:ext>
            </a:extLst>
          </p:cNvPr>
          <p:cNvSpPr>
            <a:spLocks noGrp="1"/>
          </p:cNvSpPr>
          <p:nvPr>
            <p:ph type="title"/>
          </p:nvPr>
        </p:nvSpPr>
        <p:spPr/>
        <p:txBody>
          <a:bodyPr>
            <a:normAutofit/>
          </a:bodyPr>
          <a:lstStyle/>
          <a:p>
            <a:r>
              <a:rPr lang="en-US" sz="4400" dirty="0"/>
              <a:t>The triangle is </a:t>
            </a:r>
          </a:p>
        </p:txBody>
      </p:sp>
      <p:sp>
        <p:nvSpPr>
          <p:cNvPr id="3" name="Content Placeholder 2">
            <a:extLst>
              <a:ext uri="{FF2B5EF4-FFF2-40B4-BE49-F238E27FC236}">
                <a16:creationId xmlns:a16="http://schemas.microsoft.com/office/drawing/2014/main" id="{947848B5-FBFF-6140-EBA9-62D324B6EC96}"/>
              </a:ext>
            </a:extLst>
          </p:cNvPr>
          <p:cNvSpPr>
            <a:spLocks noGrp="1"/>
          </p:cNvSpPr>
          <p:nvPr>
            <p:ph idx="1"/>
          </p:nvPr>
        </p:nvSpPr>
        <p:spPr>
          <a:xfrm>
            <a:off x="680322" y="2336873"/>
            <a:ext cx="6131026" cy="3599316"/>
          </a:xfrm>
        </p:spPr>
        <p:txBody>
          <a:bodyPr>
            <a:normAutofit/>
          </a:bodyPr>
          <a:lstStyle/>
          <a:p>
            <a:r>
              <a:rPr lang="en-US" sz="4000" dirty="0"/>
              <a:t>the </a:t>
            </a:r>
            <a:r>
              <a:rPr lang="en-US" sz="4000" b="1" dirty="0">
                <a:solidFill>
                  <a:schemeClr val="bg1"/>
                </a:solidFill>
              </a:rPr>
              <a:t>first</a:t>
            </a:r>
            <a:r>
              <a:rPr lang="en-US" sz="4000" dirty="0"/>
              <a:t> possible figure made up of straight lines, which is without beginning or ending.</a:t>
            </a:r>
          </a:p>
        </p:txBody>
      </p:sp>
      <p:sp>
        <p:nvSpPr>
          <p:cNvPr id="4" name="Isosceles Triangle 3">
            <a:extLst>
              <a:ext uri="{FF2B5EF4-FFF2-40B4-BE49-F238E27FC236}">
                <a16:creationId xmlns:a16="http://schemas.microsoft.com/office/drawing/2014/main" id="{2DA78E79-A733-4292-54EB-6AC2559ABA36}"/>
              </a:ext>
            </a:extLst>
          </p:cNvPr>
          <p:cNvSpPr/>
          <p:nvPr/>
        </p:nvSpPr>
        <p:spPr>
          <a:xfrm>
            <a:off x="6811347" y="2329462"/>
            <a:ext cx="4952259" cy="3878088"/>
          </a:xfrm>
          <a:prstGeom prst="triangle">
            <a:avLst/>
          </a:prstGeom>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w="57150">
                <a:solidFill>
                  <a:schemeClr val="bg1"/>
                </a:solidFill>
              </a:ln>
              <a:solidFill>
                <a:schemeClr val="bg1"/>
              </a:solidFill>
            </a:endParaRPr>
          </a:p>
        </p:txBody>
      </p:sp>
      <p:sp>
        <p:nvSpPr>
          <p:cNvPr id="5" name="TextBox 4">
            <a:extLst>
              <a:ext uri="{FF2B5EF4-FFF2-40B4-BE49-F238E27FC236}">
                <a16:creationId xmlns:a16="http://schemas.microsoft.com/office/drawing/2014/main" id="{10CAC366-3C9F-B1FB-B40C-A6A6216D608A}"/>
              </a:ext>
            </a:extLst>
          </p:cNvPr>
          <p:cNvSpPr txBox="1"/>
          <p:nvPr/>
        </p:nvSpPr>
        <p:spPr>
          <a:xfrm>
            <a:off x="335902" y="2329462"/>
            <a:ext cx="6260841" cy="3785652"/>
          </a:xfrm>
          <a:prstGeom prst="rect">
            <a:avLst/>
          </a:prstGeom>
          <a:solidFill>
            <a:srgbClr val="002060"/>
          </a:solidFill>
        </p:spPr>
        <p:txBody>
          <a:bodyPr wrap="square" rtlCol="0">
            <a:spAutoFit/>
          </a:bodyPr>
          <a:lstStyle/>
          <a:p>
            <a:r>
              <a:rPr lang="en-US" sz="4000" dirty="0"/>
              <a:t>as God was always considered as First, and also as without either beginning or ending, the triangle itself soon became a symbol of Deity.</a:t>
            </a:r>
          </a:p>
        </p:txBody>
      </p:sp>
    </p:spTree>
    <p:extLst>
      <p:ext uri="{BB962C8B-B14F-4D97-AF65-F5344CB8AC3E}">
        <p14:creationId xmlns:p14="http://schemas.microsoft.com/office/powerpoint/2010/main" val="2071466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20A95-0516-7D39-FB59-F86C43DDD580}"/>
              </a:ext>
            </a:extLst>
          </p:cNvPr>
          <p:cNvSpPr>
            <a:spLocks noGrp="1"/>
          </p:cNvSpPr>
          <p:nvPr>
            <p:ph type="title"/>
          </p:nvPr>
        </p:nvSpPr>
        <p:spPr/>
        <p:txBody>
          <a:bodyPr>
            <a:normAutofit/>
          </a:bodyPr>
          <a:lstStyle/>
          <a:p>
            <a:r>
              <a:rPr lang="en-US" sz="4000" dirty="0"/>
              <a:t>But why the sun as a lesser light?</a:t>
            </a:r>
          </a:p>
        </p:txBody>
      </p:sp>
      <p:sp>
        <p:nvSpPr>
          <p:cNvPr id="3" name="Content Placeholder 2">
            <a:extLst>
              <a:ext uri="{FF2B5EF4-FFF2-40B4-BE49-F238E27FC236}">
                <a16:creationId xmlns:a16="http://schemas.microsoft.com/office/drawing/2014/main" id="{1294900D-1CEB-9A89-2A23-DDF0484FE43C}"/>
              </a:ext>
            </a:extLst>
          </p:cNvPr>
          <p:cNvSpPr>
            <a:spLocks noGrp="1"/>
          </p:cNvSpPr>
          <p:nvPr>
            <p:ph idx="1"/>
          </p:nvPr>
        </p:nvSpPr>
        <p:spPr>
          <a:xfrm>
            <a:off x="680322" y="2146042"/>
            <a:ext cx="6252323" cy="4525346"/>
          </a:xfrm>
        </p:spPr>
        <p:txBody>
          <a:bodyPr>
            <a:normAutofit fontScale="92500" lnSpcReduction="10000"/>
          </a:bodyPr>
          <a:lstStyle/>
          <a:p>
            <a:r>
              <a:rPr lang="en-US" sz="4000" dirty="0"/>
              <a:t>Sun worship was among the first of religions of ancient peoples; </a:t>
            </a:r>
          </a:p>
          <a:p>
            <a:r>
              <a:rPr lang="en-US" sz="4000" dirty="0"/>
              <a:t>early worshipers would set a light beside their altar or holy place and name it for the sun.</a:t>
            </a:r>
          </a:p>
          <a:p>
            <a:r>
              <a:rPr lang="en-US" sz="4000" dirty="0"/>
              <a:t> it was the source of light and life!</a:t>
            </a:r>
          </a:p>
        </p:txBody>
      </p:sp>
      <p:pic>
        <p:nvPicPr>
          <p:cNvPr id="7" name="Picture 6">
            <a:extLst>
              <a:ext uri="{FF2B5EF4-FFF2-40B4-BE49-F238E27FC236}">
                <a16:creationId xmlns:a16="http://schemas.microsoft.com/office/drawing/2014/main" id="{BC2EEC42-7CAE-37A4-E900-8F64B713609C}"/>
              </a:ext>
            </a:extLst>
          </p:cNvPr>
          <p:cNvPicPr>
            <a:picLocks noChangeAspect="1"/>
          </p:cNvPicPr>
          <p:nvPr/>
        </p:nvPicPr>
        <p:blipFill>
          <a:blip r:embed="rId3"/>
          <a:stretch>
            <a:fillRect/>
          </a:stretch>
        </p:blipFill>
        <p:spPr>
          <a:xfrm>
            <a:off x="7613779" y="2267338"/>
            <a:ext cx="4049486" cy="4049486"/>
          </a:xfrm>
          <a:prstGeom prst="rect">
            <a:avLst/>
          </a:prstGeom>
        </p:spPr>
      </p:pic>
    </p:spTree>
    <p:extLst>
      <p:ext uri="{BB962C8B-B14F-4D97-AF65-F5344CB8AC3E}">
        <p14:creationId xmlns:p14="http://schemas.microsoft.com/office/powerpoint/2010/main" val="19166285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20A95-0516-7D39-FB59-F86C43DDD580}"/>
              </a:ext>
            </a:extLst>
          </p:cNvPr>
          <p:cNvSpPr>
            <a:spLocks noGrp="1"/>
          </p:cNvSpPr>
          <p:nvPr>
            <p:ph type="title"/>
          </p:nvPr>
        </p:nvSpPr>
        <p:spPr/>
        <p:txBody>
          <a:bodyPr>
            <a:normAutofit/>
          </a:bodyPr>
          <a:lstStyle/>
          <a:p>
            <a:r>
              <a:rPr lang="en-US" sz="4000" dirty="0"/>
              <a:t>Ancient peoples made much of sex. </a:t>
            </a:r>
          </a:p>
        </p:txBody>
      </p:sp>
      <p:sp>
        <p:nvSpPr>
          <p:cNvPr id="3" name="Content Placeholder 2">
            <a:extLst>
              <a:ext uri="{FF2B5EF4-FFF2-40B4-BE49-F238E27FC236}">
                <a16:creationId xmlns:a16="http://schemas.microsoft.com/office/drawing/2014/main" id="{1294900D-1CEB-9A89-2A23-DDF0484FE43C}"/>
              </a:ext>
            </a:extLst>
          </p:cNvPr>
          <p:cNvSpPr>
            <a:spLocks noGrp="1"/>
          </p:cNvSpPr>
          <p:nvPr>
            <p:ph idx="1"/>
          </p:nvPr>
        </p:nvSpPr>
        <p:spPr>
          <a:xfrm>
            <a:off x="680322" y="2146042"/>
            <a:ext cx="10787000" cy="4525346"/>
          </a:xfrm>
        </p:spPr>
        <p:txBody>
          <a:bodyPr>
            <a:normAutofit/>
          </a:bodyPr>
          <a:lstStyle/>
          <a:p>
            <a:r>
              <a:rPr lang="en-US" sz="4000" dirty="0"/>
              <a:t> and the savage worshiper of a shining god in the sky too required a mate; </a:t>
            </a:r>
          </a:p>
          <a:p>
            <a:r>
              <a:rPr lang="en-US" sz="4000" dirty="0"/>
              <a:t>especially when that mate was so plainly in evidence; </a:t>
            </a:r>
          </a:p>
          <a:p>
            <a:r>
              <a:rPr lang="en-US" sz="4000" dirty="0"/>
              <a:t>the moon became the Sun’s bride by a process of reasoning as plain as it was childlike. </a:t>
            </a:r>
            <a:endParaRPr lang="en-US" sz="3600" dirty="0"/>
          </a:p>
        </p:txBody>
      </p:sp>
    </p:spTree>
    <p:extLst>
      <p:ext uri="{BB962C8B-B14F-4D97-AF65-F5344CB8AC3E}">
        <p14:creationId xmlns:p14="http://schemas.microsoft.com/office/powerpoint/2010/main" val="2190358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20A95-0516-7D39-FB59-F86C43DDD580}"/>
              </a:ext>
            </a:extLst>
          </p:cNvPr>
          <p:cNvSpPr>
            <a:spLocks noGrp="1"/>
          </p:cNvSpPr>
          <p:nvPr>
            <p:ph type="title"/>
          </p:nvPr>
        </p:nvSpPr>
        <p:spPr/>
        <p:txBody>
          <a:bodyPr>
            <a:normAutofit/>
          </a:bodyPr>
          <a:lstStyle/>
          <a:p>
            <a:r>
              <a:rPr lang="en-US" sz="4400" dirty="0"/>
              <a:t>Sun and moon had a child</a:t>
            </a:r>
          </a:p>
        </p:txBody>
      </p:sp>
      <p:sp>
        <p:nvSpPr>
          <p:cNvPr id="3" name="Content Placeholder 2">
            <a:extLst>
              <a:ext uri="{FF2B5EF4-FFF2-40B4-BE49-F238E27FC236}">
                <a16:creationId xmlns:a16="http://schemas.microsoft.com/office/drawing/2014/main" id="{1294900D-1CEB-9A89-2A23-DDF0484FE43C}"/>
              </a:ext>
            </a:extLst>
          </p:cNvPr>
          <p:cNvSpPr>
            <a:spLocks noGrp="1"/>
          </p:cNvSpPr>
          <p:nvPr>
            <p:ph idx="1"/>
          </p:nvPr>
        </p:nvSpPr>
        <p:spPr>
          <a:xfrm>
            <a:off x="680322" y="2146042"/>
            <a:ext cx="5160641" cy="4525346"/>
          </a:xfrm>
        </p:spPr>
        <p:txBody>
          <a:bodyPr>
            <a:normAutofit/>
          </a:bodyPr>
          <a:lstStyle/>
          <a:p>
            <a:r>
              <a:rPr lang="en-US" sz="4000" dirty="0"/>
              <a:t> </a:t>
            </a:r>
            <a:r>
              <a:rPr lang="en-US" sz="4000" dirty="0">
                <a:effectLst/>
                <a:ea typeface="Calibri" panose="020F0502020204030204" pitchFamily="34" charset="0"/>
                <a:cs typeface="Times New Roman" panose="02020603050405020304" pitchFamily="18" charset="0"/>
              </a:rPr>
              <a:t>That child was Mercury, the nearest planet to the sun, the one god kept closest to him</a:t>
            </a:r>
            <a:endParaRPr lang="en-US" sz="4000" dirty="0"/>
          </a:p>
        </p:txBody>
      </p:sp>
      <p:pic>
        <p:nvPicPr>
          <p:cNvPr id="4" name="Picture 3">
            <a:extLst>
              <a:ext uri="{FF2B5EF4-FFF2-40B4-BE49-F238E27FC236}">
                <a16:creationId xmlns:a16="http://schemas.microsoft.com/office/drawing/2014/main" id="{1F771CEA-7EFB-BCB7-BE3E-F96422C16F55}"/>
              </a:ext>
            </a:extLst>
          </p:cNvPr>
          <p:cNvPicPr>
            <a:picLocks noChangeAspect="1"/>
          </p:cNvPicPr>
          <p:nvPr/>
        </p:nvPicPr>
        <p:blipFill>
          <a:blip r:embed="rId3">
            <a:duotone>
              <a:prstClr val="black"/>
              <a:schemeClr val="accent1">
                <a:tint val="45000"/>
                <a:satMod val="400000"/>
              </a:schemeClr>
            </a:duotone>
          </a:blip>
          <a:stretch>
            <a:fillRect/>
          </a:stretch>
        </p:blipFill>
        <p:spPr>
          <a:xfrm>
            <a:off x="7281901" y="2422169"/>
            <a:ext cx="4670612" cy="3232181"/>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9731277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20A95-0516-7D39-FB59-F86C43DDD580}"/>
              </a:ext>
            </a:extLst>
          </p:cNvPr>
          <p:cNvSpPr>
            <a:spLocks noGrp="1"/>
          </p:cNvSpPr>
          <p:nvPr>
            <p:ph type="title"/>
          </p:nvPr>
        </p:nvSpPr>
        <p:spPr/>
        <p:txBody>
          <a:bodyPr>
            <a:normAutofit/>
          </a:bodyPr>
          <a:lstStyle/>
          <a:p>
            <a:r>
              <a:rPr lang="en-US" sz="4400" dirty="0"/>
              <a:t>Here we have the origin of the . . .</a:t>
            </a:r>
          </a:p>
        </p:txBody>
      </p:sp>
      <p:sp>
        <p:nvSpPr>
          <p:cNvPr id="3" name="Content Placeholder 2">
            <a:extLst>
              <a:ext uri="{FF2B5EF4-FFF2-40B4-BE49-F238E27FC236}">
                <a16:creationId xmlns:a16="http://schemas.microsoft.com/office/drawing/2014/main" id="{1294900D-1CEB-9A89-2A23-DDF0484FE43C}"/>
              </a:ext>
            </a:extLst>
          </p:cNvPr>
          <p:cNvSpPr>
            <a:spLocks noGrp="1"/>
          </p:cNvSpPr>
          <p:nvPr>
            <p:ph idx="1"/>
          </p:nvPr>
        </p:nvSpPr>
        <p:spPr>
          <a:xfrm>
            <a:off x="345234" y="2146042"/>
            <a:ext cx="6587412" cy="4376056"/>
          </a:xfrm>
        </p:spPr>
        <p:txBody>
          <a:bodyPr>
            <a:normAutofit lnSpcReduction="10000"/>
          </a:bodyPr>
          <a:lstStyle/>
          <a:p>
            <a:r>
              <a:rPr lang="en-US" sz="4000" dirty="0">
                <a:effectLst/>
                <a:ea typeface="Calibri" panose="020F0502020204030204" pitchFamily="34" charset="0"/>
                <a:cs typeface="Times New Roman" panose="02020603050405020304" pitchFamily="18" charset="0"/>
              </a:rPr>
              <a:t>three Lesser Lights;</a:t>
            </a:r>
          </a:p>
          <a:p>
            <a:r>
              <a:rPr lang="en-US" sz="4000" dirty="0">
                <a:effectLst/>
                <a:ea typeface="Calibri" panose="020F0502020204030204" pitchFamily="34" charset="0"/>
                <a:cs typeface="Times New Roman" panose="02020603050405020304" pitchFamily="18" charset="0"/>
              </a:rPr>
              <a:t> in recorded accounts of the Mysteries of Eleusis (to mention only one) we find three lights about the holy place, representing the Sun, the Moon and Mercury.</a:t>
            </a:r>
            <a:endParaRPr lang="en-US" sz="4000" dirty="0"/>
          </a:p>
        </p:txBody>
      </p:sp>
      <p:pic>
        <p:nvPicPr>
          <p:cNvPr id="5" name="Picture 4">
            <a:extLst>
              <a:ext uri="{FF2B5EF4-FFF2-40B4-BE49-F238E27FC236}">
                <a16:creationId xmlns:a16="http://schemas.microsoft.com/office/drawing/2014/main" id="{7248A43D-AE61-4EC7-F382-152ECFD9B5E9}"/>
              </a:ext>
            </a:extLst>
          </p:cNvPr>
          <p:cNvPicPr>
            <a:picLocks noChangeAspect="1"/>
          </p:cNvPicPr>
          <p:nvPr/>
        </p:nvPicPr>
        <p:blipFill>
          <a:blip r:embed="rId3">
            <a:duotone>
              <a:schemeClr val="accent1">
                <a:shade val="45000"/>
                <a:satMod val="135000"/>
              </a:schemeClr>
              <a:prstClr val="white"/>
            </a:duotone>
          </a:blip>
          <a:stretch>
            <a:fillRect/>
          </a:stretch>
        </p:blipFill>
        <p:spPr>
          <a:xfrm>
            <a:off x="7335058" y="2332654"/>
            <a:ext cx="4511708" cy="41894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472354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424EB-CCD0-87F6-51C3-DA553C22D5A0}"/>
              </a:ext>
            </a:extLst>
          </p:cNvPr>
          <p:cNvSpPr>
            <a:spLocks noGrp="1"/>
          </p:cNvSpPr>
          <p:nvPr>
            <p:ph type="title"/>
          </p:nvPr>
        </p:nvSpPr>
        <p:spPr/>
        <p:txBody>
          <a:bodyPr>
            <a:normAutofit/>
          </a:bodyPr>
          <a:lstStyle/>
          <a:p>
            <a:r>
              <a:rPr lang="en-US" sz="4800" dirty="0"/>
              <a:t>It is unclear</a:t>
            </a:r>
          </a:p>
        </p:txBody>
      </p:sp>
      <p:sp>
        <p:nvSpPr>
          <p:cNvPr id="3" name="Content Placeholder 2">
            <a:extLst>
              <a:ext uri="{FF2B5EF4-FFF2-40B4-BE49-F238E27FC236}">
                <a16:creationId xmlns:a16="http://schemas.microsoft.com/office/drawing/2014/main" id="{CBCCE76E-85DC-0C04-B560-457CCB45CBCA}"/>
              </a:ext>
            </a:extLst>
          </p:cNvPr>
          <p:cNvSpPr>
            <a:spLocks noGrp="1"/>
          </p:cNvSpPr>
          <p:nvPr>
            <p:ph idx="1"/>
          </p:nvPr>
        </p:nvSpPr>
        <p:spPr>
          <a:xfrm>
            <a:off x="680322" y="2336873"/>
            <a:ext cx="5823116" cy="3599316"/>
          </a:xfrm>
        </p:spPr>
        <p:txBody>
          <a:bodyPr>
            <a:normAutofit/>
          </a:bodyPr>
          <a:lstStyle/>
          <a:p>
            <a:r>
              <a:rPr lang="en-US" sz="4400" dirty="0"/>
              <a:t>When the Master of the Lodge was substituted for Mercury as the third lesser light</a:t>
            </a:r>
          </a:p>
        </p:txBody>
      </p:sp>
      <p:pic>
        <p:nvPicPr>
          <p:cNvPr id="4" name="Picture 3">
            <a:extLst>
              <a:ext uri="{FF2B5EF4-FFF2-40B4-BE49-F238E27FC236}">
                <a16:creationId xmlns:a16="http://schemas.microsoft.com/office/drawing/2014/main" id="{5F028E82-2DA0-B4F8-8648-4E45FE573926}"/>
              </a:ext>
            </a:extLst>
          </p:cNvPr>
          <p:cNvPicPr>
            <a:picLocks noChangeAspect="1"/>
          </p:cNvPicPr>
          <p:nvPr/>
        </p:nvPicPr>
        <p:blipFill>
          <a:blip r:embed="rId2"/>
          <a:stretch>
            <a:fillRect/>
          </a:stretch>
        </p:blipFill>
        <p:spPr>
          <a:xfrm>
            <a:off x="7335416" y="2236293"/>
            <a:ext cx="3810000" cy="3800475"/>
          </a:xfrm>
          <a:prstGeom prst="rect">
            <a:avLst/>
          </a:prstGeom>
        </p:spPr>
      </p:pic>
      <p:pic>
        <p:nvPicPr>
          <p:cNvPr id="5" name="Picture 4">
            <a:extLst>
              <a:ext uri="{FF2B5EF4-FFF2-40B4-BE49-F238E27FC236}">
                <a16:creationId xmlns:a16="http://schemas.microsoft.com/office/drawing/2014/main" id="{2A9C7076-EBA8-BB3A-56F8-1F13774F733C}"/>
              </a:ext>
            </a:extLst>
          </p:cNvPr>
          <p:cNvPicPr>
            <a:picLocks noChangeAspect="1"/>
          </p:cNvPicPr>
          <p:nvPr/>
        </p:nvPicPr>
        <p:blipFill>
          <a:blip r:embed="rId3"/>
          <a:stretch>
            <a:fillRect/>
          </a:stretch>
        </p:blipFill>
        <p:spPr>
          <a:xfrm>
            <a:off x="7300608" y="1622457"/>
            <a:ext cx="4101399" cy="5034467"/>
          </a:xfrm>
          <a:prstGeom prst="rect">
            <a:avLst/>
          </a:prstGeom>
        </p:spPr>
      </p:pic>
      <p:pic>
        <p:nvPicPr>
          <p:cNvPr id="6" name="Picture 5">
            <a:extLst>
              <a:ext uri="{FF2B5EF4-FFF2-40B4-BE49-F238E27FC236}">
                <a16:creationId xmlns:a16="http://schemas.microsoft.com/office/drawing/2014/main" id="{3B9B87A6-8F9D-C8FB-AEEB-F84F49847D4F}"/>
              </a:ext>
            </a:extLst>
          </p:cNvPr>
          <p:cNvPicPr>
            <a:picLocks noChangeAspect="1"/>
          </p:cNvPicPr>
          <p:nvPr/>
        </p:nvPicPr>
        <p:blipFill>
          <a:blip r:embed="rId4"/>
          <a:stretch>
            <a:fillRect/>
          </a:stretch>
        </p:blipFill>
        <p:spPr>
          <a:xfrm>
            <a:off x="6980920" y="1616137"/>
            <a:ext cx="5004543" cy="5034467"/>
          </a:xfrm>
          <a:prstGeom prst="rect">
            <a:avLst/>
          </a:prstGeom>
        </p:spPr>
      </p:pic>
    </p:spTree>
    <p:extLst>
      <p:ext uri="{BB962C8B-B14F-4D97-AF65-F5344CB8AC3E}">
        <p14:creationId xmlns:p14="http://schemas.microsoft.com/office/powerpoint/2010/main" val="3080367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BA7E1-879D-2470-845C-CCCEA16BAB94}"/>
              </a:ext>
            </a:extLst>
          </p:cNvPr>
          <p:cNvSpPr>
            <a:spLocks noGrp="1"/>
          </p:cNvSpPr>
          <p:nvPr>
            <p:ph type="title"/>
          </p:nvPr>
        </p:nvSpPr>
        <p:spPr/>
        <p:txBody>
          <a:bodyPr/>
          <a:lstStyle/>
          <a:p>
            <a:r>
              <a:rPr lang="en-US" dirty="0"/>
              <a:t>What is the proper and best description for our type of Lodge?</a:t>
            </a:r>
          </a:p>
        </p:txBody>
      </p:sp>
      <p:pic>
        <p:nvPicPr>
          <p:cNvPr id="4" name="Picture 3">
            <a:extLst>
              <a:ext uri="{FF2B5EF4-FFF2-40B4-BE49-F238E27FC236}">
                <a16:creationId xmlns:a16="http://schemas.microsoft.com/office/drawing/2014/main" id="{16CA200D-76E1-509F-46A6-9F8B0552A041}"/>
              </a:ext>
            </a:extLst>
          </p:cNvPr>
          <p:cNvPicPr>
            <a:picLocks noChangeAspect="1"/>
          </p:cNvPicPr>
          <p:nvPr/>
        </p:nvPicPr>
        <p:blipFill>
          <a:blip r:embed="rId4"/>
          <a:stretch>
            <a:fillRect/>
          </a:stretch>
        </p:blipFill>
        <p:spPr>
          <a:xfrm>
            <a:off x="2631227" y="-694646"/>
            <a:ext cx="6399467" cy="8383065"/>
          </a:xfrm>
          <a:prstGeom prst="rect">
            <a:avLst/>
          </a:prstGeom>
        </p:spPr>
      </p:pic>
      <p:sp>
        <p:nvSpPr>
          <p:cNvPr id="7" name="TextBox 6">
            <a:extLst>
              <a:ext uri="{FF2B5EF4-FFF2-40B4-BE49-F238E27FC236}">
                <a16:creationId xmlns:a16="http://schemas.microsoft.com/office/drawing/2014/main" id="{25D6BAE6-FB1D-A24D-036D-882F5D729114}"/>
              </a:ext>
            </a:extLst>
          </p:cNvPr>
          <p:cNvSpPr txBox="1"/>
          <p:nvPr/>
        </p:nvSpPr>
        <p:spPr>
          <a:xfrm>
            <a:off x="4543335" y="1427887"/>
            <a:ext cx="2575249" cy="1754326"/>
          </a:xfrm>
          <a:prstGeom prst="rect">
            <a:avLst/>
          </a:prstGeom>
          <a:noFill/>
        </p:spPr>
        <p:txBody>
          <a:bodyPr wrap="square" rtlCol="0">
            <a:spAutoFit/>
          </a:bodyPr>
          <a:lstStyle/>
          <a:p>
            <a:pPr algn="ctr"/>
            <a:r>
              <a:rPr lang="en-US" sz="3600" dirty="0">
                <a:solidFill>
                  <a:schemeClr val="bg1"/>
                </a:solidFill>
                <a:latin typeface="Lucida Sans Typewriter" panose="020B0509030504030204" pitchFamily="49" charset="0"/>
              </a:rPr>
              <a:t>We are a</a:t>
            </a:r>
          </a:p>
          <a:p>
            <a:pPr algn="ctr"/>
            <a:r>
              <a:rPr lang="en-US" sz="3600" dirty="0">
                <a:solidFill>
                  <a:schemeClr val="bg1"/>
                </a:solidFill>
                <a:latin typeface="Lucida Sans Typewriter" panose="020B0509030504030204" pitchFamily="49" charset="0"/>
              </a:rPr>
              <a:t>Symbolic Lodge</a:t>
            </a:r>
          </a:p>
        </p:txBody>
      </p:sp>
      <p:sp>
        <p:nvSpPr>
          <p:cNvPr id="8" name="TextBox 7">
            <a:extLst>
              <a:ext uri="{FF2B5EF4-FFF2-40B4-BE49-F238E27FC236}">
                <a16:creationId xmlns:a16="http://schemas.microsoft.com/office/drawing/2014/main" id="{1D94D338-1398-9807-C80D-16D8C74FDF38}"/>
              </a:ext>
            </a:extLst>
          </p:cNvPr>
          <p:cNvSpPr txBox="1"/>
          <p:nvPr/>
        </p:nvSpPr>
        <p:spPr>
          <a:xfrm>
            <a:off x="2814593" y="2305050"/>
            <a:ext cx="6315076" cy="2831544"/>
          </a:xfrm>
          <a:prstGeom prst="rect">
            <a:avLst/>
          </a:prstGeom>
          <a:noFill/>
        </p:spPr>
        <p:txBody>
          <a:bodyPr wrap="square" rtlCol="0">
            <a:spAutoFit/>
          </a:bodyPr>
          <a:lstStyle/>
          <a:p>
            <a:pPr marL="342900" indent="-342900">
              <a:buAutoNum type="alphaLcPeriod"/>
            </a:pPr>
            <a:r>
              <a:rPr lang="en-US" sz="4000" dirty="0"/>
              <a:t> Mason’s Lodge</a:t>
            </a:r>
          </a:p>
          <a:p>
            <a:pPr marL="342900" indent="-342900">
              <a:buAutoNum type="alphaLcPeriod"/>
            </a:pPr>
            <a:r>
              <a:rPr lang="en-US" sz="4000" dirty="0"/>
              <a:t> Symbolic Lodge</a:t>
            </a:r>
          </a:p>
          <a:p>
            <a:pPr marL="342900" indent="-342900">
              <a:buAutoNum type="alphaLcPeriod"/>
            </a:pPr>
            <a:r>
              <a:rPr lang="en-US" sz="4000" dirty="0"/>
              <a:t> Blue Lodge</a:t>
            </a:r>
          </a:p>
          <a:p>
            <a:pPr marL="342900" indent="-342900">
              <a:buAutoNum type="alphaLcPeriod"/>
            </a:pPr>
            <a:r>
              <a:rPr lang="en-US" sz="4000" dirty="0"/>
              <a:t> Holy Saint’s John Lodge</a:t>
            </a:r>
          </a:p>
          <a:p>
            <a:pPr marL="342900" indent="-342900">
              <a:buAutoNum type="alphaLcPeriod"/>
            </a:pPr>
            <a:endParaRPr lang="en-US" dirty="0"/>
          </a:p>
        </p:txBody>
      </p:sp>
    </p:spTree>
    <p:extLst>
      <p:ext uri="{BB962C8B-B14F-4D97-AF65-F5344CB8AC3E}">
        <p14:creationId xmlns:p14="http://schemas.microsoft.com/office/powerpoint/2010/main" val="162081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childTnLst>
                          </p:cTn>
                        </p:par>
                        <p:par>
                          <p:cTn id="11" fill="hold">
                            <p:stCondLst>
                              <p:cond delay="10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7"/>
                                        </p:tgtEl>
                                        <p:attrNameLst>
                                          <p:attrName>style.visibility</p:attrName>
                                        </p:attrNameLst>
                                      </p:cBhvr>
                                      <p:to>
                                        <p:strVal val="visible"/>
                                      </p:to>
                                    </p:set>
                                  </p:childTnLst>
                                  <p:subTnLst>
                                    <p:audio>
                                      <p:cMediaNode>
                                        <p:cTn display="0" masterRel="sameClick">
                                          <p:stCondLst>
                                            <p:cond evt="begin" delay="0">
                                              <p:tn val="12"/>
                                            </p:cond>
                                          </p:stCondLst>
                                          <p:endCondLst>
                                            <p:cond evt="onStopAudio" delay="0">
                                              <p:tgtEl>
                                                <p:sldTgt/>
                                              </p:tgtEl>
                                            </p:cond>
                                          </p:endCondLst>
                                        </p:cTn>
                                        <p:tgtEl>
                                          <p:sndTgt r:embed="rId3"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424EB-CCD0-87F6-51C3-DA553C22D5A0}"/>
              </a:ext>
            </a:extLst>
          </p:cNvPr>
          <p:cNvSpPr>
            <a:spLocks noGrp="1"/>
          </p:cNvSpPr>
          <p:nvPr>
            <p:ph type="title"/>
          </p:nvPr>
        </p:nvSpPr>
        <p:spPr/>
        <p:txBody>
          <a:bodyPr>
            <a:normAutofit/>
          </a:bodyPr>
          <a:lstStyle/>
          <a:p>
            <a:r>
              <a:rPr lang="en-US" sz="4800" dirty="0"/>
              <a:t>Pritchard’s Expose of 1730</a:t>
            </a:r>
          </a:p>
        </p:txBody>
      </p:sp>
      <p:sp>
        <p:nvSpPr>
          <p:cNvPr id="3" name="Content Placeholder 2">
            <a:extLst>
              <a:ext uri="{FF2B5EF4-FFF2-40B4-BE49-F238E27FC236}">
                <a16:creationId xmlns:a16="http://schemas.microsoft.com/office/drawing/2014/main" id="{CBCCE76E-85DC-0C04-B560-457CCB45CBCA}"/>
              </a:ext>
            </a:extLst>
          </p:cNvPr>
          <p:cNvSpPr>
            <a:spLocks noGrp="1"/>
          </p:cNvSpPr>
          <p:nvPr>
            <p:ph idx="1"/>
          </p:nvPr>
        </p:nvSpPr>
        <p:spPr>
          <a:xfrm>
            <a:off x="680322" y="2336873"/>
            <a:ext cx="9312764" cy="3599316"/>
          </a:xfrm>
        </p:spPr>
        <p:txBody>
          <a:bodyPr>
            <a:normAutofit fontScale="92500" lnSpcReduction="10000"/>
          </a:bodyPr>
          <a:lstStyle/>
          <a:p>
            <a:r>
              <a:rPr lang="en-US" sz="4400" dirty="0"/>
              <a:t>Q. Have you any Lights in your Lodge?</a:t>
            </a:r>
          </a:p>
          <a:p>
            <a:r>
              <a:rPr lang="en-US" sz="4400" dirty="0"/>
              <a:t>A. Yes, Three.</a:t>
            </a:r>
          </a:p>
          <a:p>
            <a:r>
              <a:rPr lang="en-US" sz="4400" dirty="0"/>
              <a:t>Q What do they represent?</a:t>
            </a:r>
          </a:p>
          <a:p>
            <a:r>
              <a:rPr lang="en-US" sz="4400" dirty="0"/>
              <a:t>A. Sun, Moon and Master-Mason.</a:t>
            </a:r>
          </a:p>
          <a:p>
            <a:r>
              <a:rPr lang="en-US" sz="4400" i="1" dirty="0"/>
              <a:t>N.B. These Lights are three large Candles placed on high Candlesticks</a:t>
            </a:r>
            <a:r>
              <a:rPr lang="en-US" sz="4400" dirty="0"/>
              <a:t>.</a:t>
            </a:r>
          </a:p>
        </p:txBody>
      </p:sp>
    </p:spTree>
    <p:extLst>
      <p:ext uri="{BB962C8B-B14F-4D97-AF65-F5344CB8AC3E}">
        <p14:creationId xmlns:p14="http://schemas.microsoft.com/office/powerpoint/2010/main" val="3742550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7DDC4-3B77-2B18-B2C7-C29BFAA2E30E}"/>
              </a:ext>
            </a:extLst>
          </p:cNvPr>
          <p:cNvSpPr>
            <a:spLocks noGrp="1"/>
          </p:cNvSpPr>
          <p:nvPr>
            <p:ph type="title"/>
          </p:nvPr>
        </p:nvSpPr>
        <p:spPr/>
        <p:txBody>
          <a:bodyPr>
            <a:normAutofit/>
          </a:bodyPr>
          <a:lstStyle/>
          <a:p>
            <a:r>
              <a:rPr lang="en-US" sz="4000" dirty="0"/>
              <a:t>Albert Pike says: </a:t>
            </a:r>
          </a:p>
        </p:txBody>
      </p:sp>
      <p:sp>
        <p:nvSpPr>
          <p:cNvPr id="3" name="Content Placeholder 2">
            <a:extLst>
              <a:ext uri="{FF2B5EF4-FFF2-40B4-BE49-F238E27FC236}">
                <a16:creationId xmlns:a16="http://schemas.microsoft.com/office/drawing/2014/main" id="{208D1F34-BADB-F3A7-2070-C693AB9B06D2}"/>
              </a:ext>
            </a:extLst>
          </p:cNvPr>
          <p:cNvSpPr>
            <a:spLocks noGrp="1"/>
          </p:cNvSpPr>
          <p:nvPr>
            <p:ph idx="1"/>
          </p:nvPr>
        </p:nvSpPr>
        <p:spPr/>
        <p:txBody>
          <a:bodyPr>
            <a:normAutofit/>
          </a:bodyPr>
          <a:lstStyle/>
          <a:p>
            <a:r>
              <a:rPr lang="en-US" sz="4000" dirty="0"/>
              <a:t>“They are still the Three Lights of a Masonic Lodge, except that for Mercury, the Master of the Lodge has been absurdly substituted.”</a:t>
            </a:r>
          </a:p>
        </p:txBody>
      </p:sp>
    </p:spTree>
    <p:extLst>
      <p:ext uri="{BB962C8B-B14F-4D97-AF65-F5344CB8AC3E}">
        <p14:creationId xmlns:p14="http://schemas.microsoft.com/office/powerpoint/2010/main" val="21839970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A2785E-DEC1-5BED-77BA-F8649156521E}"/>
              </a:ext>
            </a:extLst>
          </p:cNvPr>
          <p:cNvPicPr>
            <a:picLocks noChangeAspect="1"/>
          </p:cNvPicPr>
          <p:nvPr/>
        </p:nvPicPr>
        <p:blipFill>
          <a:blip r:embed="rId2"/>
          <a:stretch>
            <a:fillRect/>
          </a:stretch>
        </p:blipFill>
        <p:spPr>
          <a:xfrm>
            <a:off x="3144042" y="0"/>
            <a:ext cx="8497825" cy="6858000"/>
          </a:xfrm>
          <a:prstGeom prst="rect">
            <a:avLst/>
          </a:prstGeom>
        </p:spPr>
      </p:pic>
      <p:sp>
        <p:nvSpPr>
          <p:cNvPr id="4" name="TextBox 3">
            <a:extLst>
              <a:ext uri="{FF2B5EF4-FFF2-40B4-BE49-F238E27FC236}">
                <a16:creationId xmlns:a16="http://schemas.microsoft.com/office/drawing/2014/main" id="{20DE8097-98AA-0C78-035D-776F2BBD8F0F}"/>
              </a:ext>
            </a:extLst>
          </p:cNvPr>
          <p:cNvSpPr txBox="1"/>
          <p:nvPr/>
        </p:nvSpPr>
        <p:spPr>
          <a:xfrm>
            <a:off x="697464" y="370505"/>
            <a:ext cx="3622609" cy="2554545"/>
          </a:xfrm>
          <a:prstGeom prst="rect">
            <a:avLst/>
          </a:prstGeom>
          <a:solidFill>
            <a:schemeClr val="bg1"/>
          </a:solidFill>
          <a:ln w="38100">
            <a:solidFill>
              <a:srgbClr val="C00000"/>
            </a:solidFill>
          </a:ln>
        </p:spPr>
        <p:txBody>
          <a:bodyPr wrap="square">
            <a:spAutoFit/>
          </a:bodyPr>
          <a:lstStyle/>
          <a:p>
            <a:pPr algn="ctr"/>
            <a:r>
              <a:rPr lang="en-US" sz="4000" dirty="0"/>
              <a:t>Alchemical signs for gold, silver, and mercury</a:t>
            </a:r>
          </a:p>
        </p:txBody>
      </p:sp>
      <p:sp>
        <p:nvSpPr>
          <p:cNvPr id="6" name="TextBox 5">
            <a:extLst>
              <a:ext uri="{FF2B5EF4-FFF2-40B4-BE49-F238E27FC236}">
                <a16:creationId xmlns:a16="http://schemas.microsoft.com/office/drawing/2014/main" id="{0F5B8B35-C514-2AA1-BE12-50F7E58652EE}"/>
              </a:ext>
            </a:extLst>
          </p:cNvPr>
          <p:cNvSpPr txBox="1"/>
          <p:nvPr/>
        </p:nvSpPr>
        <p:spPr>
          <a:xfrm>
            <a:off x="697464" y="370505"/>
            <a:ext cx="3622609" cy="2554545"/>
          </a:xfrm>
          <a:prstGeom prst="rect">
            <a:avLst/>
          </a:prstGeom>
          <a:solidFill>
            <a:schemeClr val="bg1"/>
          </a:solidFill>
          <a:ln w="28575">
            <a:solidFill>
              <a:schemeClr val="bg2"/>
            </a:solidFill>
          </a:ln>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Trebuchet MS" panose="020B0603020202020204"/>
                <a:ea typeface="+mn-ea"/>
                <a:cs typeface="+mn-cs"/>
              </a:rPr>
              <a:t>Signs for the Sun, Moon, and Master of the Lodge</a:t>
            </a:r>
          </a:p>
        </p:txBody>
      </p:sp>
    </p:spTree>
    <p:extLst>
      <p:ext uri="{BB962C8B-B14F-4D97-AF65-F5344CB8AC3E}">
        <p14:creationId xmlns:p14="http://schemas.microsoft.com/office/powerpoint/2010/main" val="3894137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3F253-FF97-0837-67E8-A1D32161885A}"/>
              </a:ext>
            </a:extLst>
          </p:cNvPr>
          <p:cNvSpPr>
            <a:spLocks noGrp="1"/>
          </p:cNvSpPr>
          <p:nvPr>
            <p:ph type="title"/>
          </p:nvPr>
        </p:nvSpPr>
        <p:spPr/>
        <p:txBody>
          <a:bodyPr/>
          <a:lstStyle/>
          <a:p>
            <a:r>
              <a:rPr lang="en-US" dirty="0"/>
              <a:t>Modern Masonic writers have stated</a:t>
            </a:r>
          </a:p>
        </p:txBody>
      </p:sp>
      <p:sp>
        <p:nvSpPr>
          <p:cNvPr id="3" name="Content Placeholder 2">
            <a:extLst>
              <a:ext uri="{FF2B5EF4-FFF2-40B4-BE49-F238E27FC236}">
                <a16:creationId xmlns:a16="http://schemas.microsoft.com/office/drawing/2014/main" id="{57E35E38-DDDD-719D-20BA-BC560845CE5E}"/>
              </a:ext>
            </a:extLst>
          </p:cNvPr>
          <p:cNvSpPr>
            <a:spLocks noGrp="1"/>
          </p:cNvSpPr>
          <p:nvPr>
            <p:ph idx="1"/>
          </p:nvPr>
        </p:nvSpPr>
        <p:spPr>
          <a:xfrm>
            <a:off x="680321" y="2174033"/>
            <a:ext cx="9613861" cy="3762156"/>
          </a:xfrm>
        </p:spPr>
        <p:txBody>
          <a:bodyPr>
            <a:normAutofit lnSpcReduction="10000"/>
          </a:bodyPr>
          <a:lstStyle/>
          <a:p>
            <a:r>
              <a:rPr lang="en-US" sz="4000" dirty="0"/>
              <a:t>The Worshipful Master rules and governs his lodge as truly as the Sun and Moon rule and govern day and night.</a:t>
            </a:r>
          </a:p>
          <a:p>
            <a:r>
              <a:rPr lang="en-US" sz="4000" dirty="0"/>
              <a:t> There can be no lodge without a Worshipful Master; </a:t>
            </a:r>
          </a:p>
          <a:p>
            <a:r>
              <a:rPr lang="en-US" sz="4000" dirty="0"/>
              <a:t>he is in a very real sense the lodge itself! </a:t>
            </a:r>
          </a:p>
        </p:txBody>
      </p:sp>
      <p:pic>
        <p:nvPicPr>
          <p:cNvPr id="4" name="Picture 3">
            <a:extLst>
              <a:ext uri="{FF2B5EF4-FFF2-40B4-BE49-F238E27FC236}">
                <a16:creationId xmlns:a16="http://schemas.microsoft.com/office/drawing/2014/main" id="{53481190-5F13-9D22-E0DF-955B6A776A2C}"/>
              </a:ext>
            </a:extLst>
          </p:cNvPr>
          <p:cNvPicPr>
            <a:picLocks noChangeAspect="1"/>
          </p:cNvPicPr>
          <p:nvPr/>
        </p:nvPicPr>
        <p:blipFill>
          <a:blip r:embed="rId2"/>
          <a:stretch>
            <a:fillRect/>
          </a:stretch>
        </p:blipFill>
        <p:spPr>
          <a:xfrm>
            <a:off x="10915261" y="753228"/>
            <a:ext cx="987490" cy="987490"/>
          </a:xfrm>
          <a:prstGeom prst="rect">
            <a:avLst/>
          </a:prstGeom>
        </p:spPr>
      </p:pic>
    </p:spTree>
    <p:extLst>
      <p:ext uri="{BB962C8B-B14F-4D97-AF65-F5344CB8AC3E}">
        <p14:creationId xmlns:p14="http://schemas.microsoft.com/office/powerpoint/2010/main" val="30870268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3F253-FF97-0837-67E8-A1D32161885A}"/>
              </a:ext>
            </a:extLst>
          </p:cNvPr>
          <p:cNvSpPr>
            <a:spLocks noGrp="1"/>
          </p:cNvSpPr>
          <p:nvPr>
            <p:ph type="title"/>
          </p:nvPr>
        </p:nvSpPr>
        <p:spPr/>
        <p:txBody>
          <a:bodyPr>
            <a:normAutofit/>
          </a:bodyPr>
          <a:lstStyle/>
          <a:p>
            <a:r>
              <a:rPr lang="en-US" sz="4000" dirty="0"/>
              <a:t>Attention all Worshipful Masters!!</a:t>
            </a:r>
          </a:p>
        </p:txBody>
      </p:sp>
      <p:sp>
        <p:nvSpPr>
          <p:cNvPr id="3" name="Content Placeholder 2">
            <a:extLst>
              <a:ext uri="{FF2B5EF4-FFF2-40B4-BE49-F238E27FC236}">
                <a16:creationId xmlns:a16="http://schemas.microsoft.com/office/drawing/2014/main" id="{57E35E38-DDDD-719D-20BA-BC560845CE5E}"/>
              </a:ext>
            </a:extLst>
          </p:cNvPr>
          <p:cNvSpPr>
            <a:spLocks noGrp="1"/>
          </p:cNvSpPr>
          <p:nvPr>
            <p:ph idx="1"/>
          </p:nvPr>
        </p:nvSpPr>
        <p:spPr>
          <a:xfrm>
            <a:off x="680321" y="2174033"/>
            <a:ext cx="9613861" cy="3762156"/>
          </a:xfrm>
        </p:spPr>
        <p:txBody>
          <a:bodyPr>
            <a:normAutofit lnSpcReduction="10000"/>
          </a:bodyPr>
          <a:lstStyle/>
          <a:p>
            <a:r>
              <a:rPr lang="en-US" sz="4000" dirty="0"/>
              <a:t> It is one of the principal functions of the Worshipful Master to disseminate light –Masonic light (Knowledge and instruction)  to his lodge.</a:t>
            </a:r>
          </a:p>
          <a:p>
            <a:r>
              <a:rPr lang="en-US" sz="4000" dirty="0"/>
              <a:t> That the duty is often </a:t>
            </a:r>
            <a:r>
              <a:rPr lang="en-US" sz="4000" dirty="0" err="1"/>
              <a:t>honoured</a:t>
            </a:r>
            <a:r>
              <a:rPr lang="en-US" sz="4000" dirty="0"/>
              <a:t> by neglect as by performance, has nothing to do with the fact </a:t>
            </a:r>
            <a:r>
              <a:rPr lang="en-US" sz="4000" b="1" u="sng" dirty="0"/>
              <a:t>that it is a duty!</a:t>
            </a:r>
          </a:p>
        </p:txBody>
      </p:sp>
      <p:pic>
        <p:nvPicPr>
          <p:cNvPr id="4" name="Picture 3">
            <a:extLst>
              <a:ext uri="{FF2B5EF4-FFF2-40B4-BE49-F238E27FC236}">
                <a16:creationId xmlns:a16="http://schemas.microsoft.com/office/drawing/2014/main" id="{3811EFE2-EE10-5EB9-FAE3-1E4C2573DAE8}"/>
              </a:ext>
            </a:extLst>
          </p:cNvPr>
          <p:cNvPicPr>
            <a:picLocks noChangeAspect="1"/>
          </p:cNvPicPr>
          <p:nvPr/>
        </p:nvPicPr>
        <p:blipFill>
          <a:blip r:embed="rId2"/>
          <a:stretch>
            <a:fillRect/>
          </a:stretch>
        </p:blipFill>
        <p:spPr>
          <a:xfrm>
            <a:off x="10892638" y="753228"/>
            <a:ext cx="987638" cy="987638"/>
          </a:xfrm>
          <a:prstGeom prst="rect">
            <a:avLst/>
          </a:prstGeom>
        </p:spPr>
      </p:pic>
    </p:spTree>
    <p:extLst>
      <p:ext uri="{BB962C8B-B14F-4D97-AF65-F5344CB8AC3E}">
        <p14:creationId xmlns:p14="http://schemas.microsoft.com/office/powerpoint/2010/main" val="177893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mph" presetSubtype="0" fill="hold" nodeType="withEffect">
                                  <p:stCondLst>
                                    <p:cond delay="7000"/>
                                  </p:stCondLst>
                                  <p:iterate type="lt">
                                    <p:tmPct val="4000"/>
                                  </p:iterate>
                                  <p:childTnLst>
                                    <p:set>
                                      <p:cBhvr override="childStyle">
                                        <p:cTn id="6" dur="2000" fill="hold"/>
                                        <p:tgtEl>
                                          <p:spTgt spid="3">
                                            <p:txEl>
                                              <p:pRg st="0" end="0"/>
                                            </p:txEl>
                                          </p:spTgt>
                                        </p:tgtEl>
                                        <p:attrNameLst>
                                          <p:attrName>style.textDecorationUnderline</p:attrName>
                                        </p:attrNameLst>
                                      </p:cBhvr>
                                      <p:to>
                                        <p:strVal val="true"/>
                                      </p:to>
                                    </p:set>
                                  </p:childTnLst>
                                </p:cTn>
                              </p:par>
                            </p:childTnLst>
                          </p:cTn>
                        </p:par>
                        <p:par>
                          <p:cTn id="7" fill="hold">
                            <p:stCondLst>
                              <p:cond delay="18360"/>
                            </p:stCondLst>
                            <p:childTnLst>
                              <p:par>
                                <p:cTn id="8" presetID="10" presetClass="entr" presetSubtype="0" fill="hold" nodeType="after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3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3810C-BA39-8BF3-3702-714D6D94EA30}"/>
              </a:ext>
            </a:extLst>
          </p:cNvPr>
          <p:cNvSpPr>
            <a:spLocks noGrp="1"/>
          </p:cNvSpPr>
          <p:nvPr>
            <p:ph type="title"/>
          </p:nvPr>
        </p:nvSpPr>
        <p:spPr/>
        <p:txBody>
          <a:bodyPr>
            <a:normAutofit/>
          </a:bodyPr>
          <a:lstStyle/>
          <a:p>
            <a:r>
              <a:rPr lang="en-US" sz="4400" dirty="0"/>
              <a:t>The Worshipful Master is </a:t>
            </a:r>
          </a:p>
        </p:txBody>
      </p:sp>
      <p:sp>
        <p:nvSpPr>
          <p:cNvPr id="3" name="Content Placeholder 2">
            <a:extLst>
              <a:ext uri="{FF2B5EF4-FFF2-40B4-BE49-F238E27FC236}">
                <a16:creationId xmlns:a16="http://schemas.microsoft.com/office/drawing/2014/main" id="{6B95700D-5A74-F35F-2D3D-889D5B924F1A}"/>
              </a:ext>
            </a:extLst>
          </p:cNvPr>
          <p:cNvSpPr>
            <a:spLocks noGrp="1"/>
          </p:cNvSpPr>
          <p:nvPr>
            <p:ph idx="1"/>
          </p:nvPr>
        </p:nvSpPr>
        <p:spPr>
          <a:xfrm>
            <a:off x="680321" y="2192694"/>
            <a:ext cx="6970781" cy="4264090"/>
          </a:xfrm>
        </p:spPr>
        <p:txBody>
          <a:bodyPr>
            <a:noAutofit/>
          </a:bodyPr>
          <a:lstStyle/>
          <a:p>
            <a:r>
              <a:rPr lang="en-US" sz="4400" dirty="0"/>
              <a:t>A giver of light to his brethren.</a:t>
            </a:r>
          </a:p>
          <a:p>
            <a:r>
              <a:rPr lang="en-US" sz="4400" dirty="0"/>
              <a:t>So the inclusion of the Worshipful Master, as a lesser light is both right and proper.</a:t>
            </a:r>
          </a:p>
        </p:txBody>
      </p:sp>
      <p:pic>
        <p:nvPicPr>
          <p:cNvPr id="4" name="Picture 3">
            <a:extLst>
              <a:ext uri="{FF2B5EF4-FFF2-40B4-BE49-F238E27FC236}">
                <a16:creationId xmlns:a16="http://schemas.microsoft.com/office/drawing/2014/main" id="{76772A13-DAB1-943E-0C1D-3D30F6E49EFD}"/>
              </a:ext>
            </a:extLst>
          </p:cNvPr>
          <p:cNvPicPr>
            <a:picLocks noChangeAspect="1"/>
          </p:cNvPicPr>
          <p:nvPr/>
        </p:nvPicPr>
        <p:blipFill>
          <a:blip r:embed="rId3"/>
          <a:stretch>
            <a:fillRect/>
          </a:stretch>
        </p:blipFill>
        <p:spPr>
          <a:xfrm>
            <a:off x="8994710" y="2414090"/>
            <a:ext cx="2388821" cy="4042694"/>
          </a:xfrm>
          <a:prstGeom prst="rect">
            <a:avLst/>
          </a:prstGeom>
          <a:ln w="228600" cap="sq" cmpd="thickThin">
            <a:solidFill>
              <a:srgbClr val="000000"/>
            </a:solidFill>
            <a:prstDash val="solid"/>
            <a:miter lim="800000"/>
          </a:ln>
          <a:effectLst>
            <a:innerShdw blurRad="76200">
              <a:srgbClr val="000000"/>
            </a:innerShdw>
          </a:effectLst>
        </p:spPr>
      </p:pic>
      <p:pic>
        <p:nvPicPr>
          <p:cNvPr id="5" name="Picture 4">
            <a:extLst>
              <a:ext uri="{FF2B5EF4-FFF2-40B4-BE49-F238E27FC236}">
                <a16:creationId xmlns:a16="http://schemas.microsoft.com/office/drawing/2014/main" id="{A302BC70-B4BD-EEEB-7E96-E44BDA321CBA}"/>
              </a:ext>
            </a:extLst>
          </p:cNvPr>
          <p:cNvPicPr>
            <a:picLocks noChangeAspect="1"/>
          </p:cNvPicPr>
          <p:nvPr/>
        </p:nvPicPr>
        <p:blipFill>
          <a:blip r:embed="rId4"/>
          <a:stretch>
            <a:fillRect/>
          </a:stretch>
        </p:blipFill>
        <p:spPr>
          <a:xfrm>
            <a:off x="10889712" y="753228"/>
            <a:ext cx="987638" cy="987638"/>
          </a:xfrm>
          <a:prstGeom prst="rect">
            <a:avLst/>
          </a:prstGeom>
        </p:spPr>
      </p:pic>
    </p:spTree>
    <p:extLst>
      <p:ext uri="{BB962C8B-B14F-4D97-AF65-F5344CB8AC3E}">
        <p14:creationId xmlns:p14="http://schemas.microsoft.com/office/powerpoint/2010/main" val="11208317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3810C-BA39-8BF3-3702-714D6D94EA30}"/>
              </a:ext>
            </a:extLst>
          </p:cNvPr>
          <p:cNvSpPr>
            <a:spLocks noGrp="1"/>
          </p:cNvSpPr>
          <p:nvPr>
            <p:ph type="title"/>
          </p:nvPr>
        </p:nvSpPr>
        <p:spPr/>
        <p:txBody>
          <a:bodyPr/>
          <a:lstStyle/>
          <a:p>
            <a:r>
              <a:rPr lang="en-US" b="1" dirty="0"/>
              <a:t>This is an actual fact, but it is also a symbol</a:t>
            </a:r>
          </a:p>
        </p:txBody>
      </p:sp>
      <p:sp>
        <p:nvSpPr>
          <p:cNvPr id="3" name="Content Placeholder 2">
            <a:extLst>
              <a:ext uri="{FF2B5EF4-FFF2-40B4-BE49-F238E27FC236}">
                <a16:creationId xmlns:a16="http://schemas.microsoft.com/office/drawing/2014/main" id="{6B95700D-5A74-F35F-2D3D-889D5B924F1A}"/>
              </a:ext>
            </a:extLst>
          </p:cNvPr>
          <p:cNvSpPr>
            <a:spLocks noGrp="1"/>
          </p:cNvSpPr>
          <p:nvPr>
            <p:ph idx="1"/>
          </p:nvPr>
        </p:nvSpPr>
        <p:spPr>
          <a:xfrm>
            <a:off x="680322" y="2192694"/>
            <a:ext cx="6224332" cy="4264090"/>
          </a:xfrm>
        </p:spPr>
        <p:txBody>
          <a:bodyPr>
            <a:noAutofit/>
          </a:bodyPr>
          <a:lstStyle/>
          <a:p>
            <a:r>
              <a:rPr lang="en-US" sz="4400" dirty="0"/>
              <a:t>The Great Light cannot be read without light; the Square and Compasses cannot be used in the dark, neither can they be understood; </a:t>
            </a:r>
          </a:p>
        </p:txBody>
      </p:sp>
      <p:pic>
        <p:nvPicPr>
          <p:cNvPr id="5" name="Picture 4">
            <a:extLst>
              <a:ext uri="{FF2B5EF4-FFF2-40B4-BE49-F238E27FC236}">
                <a16:creationId xmlns:a16="http://schemas.microsoft.com/office/drawing/2014/main" id="{1AC0D159-FD36-B0D8-934D-379F70B034E2}"/>
              </a:ext>
            </a:extLst>
          </p:cNvPr>
          <p:cNvPicPr>
            <a:picLocks noChangeAspect="1"/>
          </p:cNvPicPr>
          <p:nvPr/>
        </p:nvPicPr>
        <p:blipFill>
          <a:blip r:embed="rId3"/>
          <a:stretch>
            <a:fillRect/>
          </a:stretch>
        </p:blipFill>
        <p:spPr>
          <a:xfrm>
            <a:off x="7133255" y="2740284"/>
            <a:ext cx="4747920" cy="3138001"/>
          </a:xfrm>
          <a:prstGeom prst="rect">
            <a:avLst/>
          </a:prstGeom>
        </p:spPr>
      </p:pic>
      <p:sp>
        <p:nvSpPr>
          <p:cNvPr id="8" name="Rectangle 7">
            <a:extLst>
              <a:ext uri="{FF2B5EF4-FFF2-40B4-BE49-F238E27FC236}">
                <a16:creationId xmlns:a16="http://schemas.microsoft.com/office/drawing/2014/main" id="{DB8C07E8-8685-4E7A-8334-8C0D88A16E03}"/>
              </a:ext>
            </a:extLst>
          </p:cNvPr>
          <p:cNvSpPr/>
          <p:nvPr/>
        </p:nvSpPr>
        <p:spPr>
          <a:xfrm>
            <a:off x="7133255" y="2740284"/>
            <a:ext cx="4747920" cy="313800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E1CFFBB-BCB2-857E-771D-5EBD57FF84EB}"/>
              </a:ext>
            </a:extLst>
          </p:cNvPr>
          <p:cNvPicPr>
            <a:picLocks noChangeAspect="1"/>
          </p:cNvPicPr>
          <p:nvPr/>
        </p:nvPicPr>
        <p:blipFill>
          <a:blip r:embed="rId4"/>
          <a:stretch>
            <a:fillRect/>
          </a:stretch>
        </p:blipFill>
        <p:spPr>
          <a:xfrm>
            <a:off x="10893537" y="686504"/>
            <a:ext cx="987638" cy="987638"/>
          </a:xfrm>
          <a:prstGeom prst="rect">
            <a:avLst/>
          </a:prstGeom>
        </p:spPr>
      </p:pic>
    </p:spTree>
    <p:extLst>
      <p:ext uri="{BB962C8B-B14F-4D97-AF65-F5344CB8AC3E}">
        <p14:creationId xmlns:p14="http://schemas.microsoft.com/office/powerpoint/2010/main" val="1205191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2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3810C-BA39-8BF3-3702-714D6D94EA30}"/>
              </a:ext>
            </a:extLst>
          </p:cNvPr>
          <p:cNvSpPr>
            <a:spLocks noGrp="1"/>
          </p:cNvSpPr>
          <p:nvPr>
            <p:ph type="title"/>
          </p:nvPr>
        </p:nvSpPr>
        <p:spPr/>
        <p:txBody>
          <a:bodyPr/>
          <a:lstStyle/>
          <a:p>
            <a:r>
              <a:rPr lang="en-US" dirty="0"/>
              <a:t>The ritual instructs candidates </a:t>
            </a:r>
          </a:p>
        </p:txBody>
      </p:sp>
      <p:sp>
        <p:nvSpPr>
          <p:cNvPr id="3" name="Content Placeholder 2">
            <a:extLst>
              <a:ext uri="{FF2B5EF4-FFF2-40B4-BE49-F238E27FC236}">
                <a16:creationId xmlns:a16="http://schemas.microsoft.com/office/drawing/2014/main" id="{6B95700D-5A74-F35F-2D3D-889D5B924F1A}"/>
              </a:ext>
            </a:extLst>
          </p:cNvPr>
          <p:cNvSpPr>
            <a:spLocks noGrp="1"/>
          </p:cNvSpPr>
          <p:nvPr>
            <p:ph idx="1"/>
          </p:nvPr>
        </p:nvSpPr>
        <p:spPr>
          <a:xfrm>
            <a:off x="242596" y="2192694"/>
            <a:ext cx="6484775" cy="4264090"/>
          </a:xfrm>
        </p:spPr>
        <p:txBody>
          <a:bodyPr>
            <a:noAutofit/>
          </a:bodyPr>
          <a:lstStyle/>
          <a:p>
            <a:r>
              <a:rPr lang="en-US" sz="4800" dirty="0"/>
              <a:t>that they behold the Great Lights of Masonry because of the illumination of the Lesser Lights. </a:t>
            </a:r>
          </a:p>
        </p:txBody>
      </p:sp>
      <p:pic>
        <p:nvPicPr>
          <p:cNvPr id="6" name="Picture 5">
            <a:extLst>
              <a:ext uri="{FF2B5EF4-FFF2-40B4-BE49-F238E27FC236}">
                <a16:creationId xmlns:a16="http://schemas.microsoft.com/office/drawing/2014/main" id="{236EF53D-B422-B453-7E03-CCF357830CDE}"/>
              </a:ext>
            </a:extLst>
          </p:cNvPr>
          <p:cNvPicPr>
            <a:picLocks noChangeAspect="1"/>
          </p:cNvPicPr>
          <p:nvPr/>
        </p:nvPicPr>
        <p:blipFill>
          <a:blip r:embed="rId3"/>
          <a:stretch>
            <a:fillRect/>
          </a:stretch>
        </p:blipFill>
        <p:spPr>
          <a:xfrm>
            <a:off x="7091265" y="2443401"/>
            <a:ext cx="4674636" cy="3540073"/>
          </a:xfrm>
          <a:prstGeom prst="rect">
            <a:avLst/>
          </a:prstGeom>
          <a:ln w="228600" cap="sq" cmpd="thickThin">
            <a:solidFill>
              <a:srgbClr val="000000"/>
            </a:solidFill>
            <a:prstDash val="solid"/>
            <a:miter lim="800000"/>
          </a:ln>
          <a:effectLst>
            <a:innerShdw blurRad="76200">
              <a:srgbClr val="000000"/>
            </a:innerShdw>
          </a:effectLst>
        </p:spPr>
      </p:pic>
      <p:pic>
        <p:nvPicPr>
          <p:cNvPr id="8" name="Picture 7">
            <a:extLst>
              <a:ext uri="{FF2B5EF4-FFF2-40B4-BE49-F238E27FC236}">
                <a16:creationId xmlns:a16="http://schemas.microsoft.com/office/drawing/2014/main" id="{A3A96643-9AF2-B943-2AAC-062D6333B431}"/>
              </a:ext>
            </a:extLst>
          </p:cNvPr>
          <p:cNvPicPr>
            <a:picLocks noChangeAspect="1"/>
          </p:cNvPicPr>
          <p:nvPr/>
        </p:nvPicPr>
        <p:blipFill>
          <a:blip r:embed="rId4"/>
          <a:stretch>
            <a:fillRect/>
          </a:stretch>
        </p:blipFill>
        <p:spPr>
          <a:xfrm>
            <a:off x="-1" y="-1219263"/>
            <a:ext cx="12192001" cy="8077263"/>
          </a:xfrm>
          <a:prstGeom prst="rect">
            <a:avLst/>
          </a:prstGeom>
        </p:spPr>
      </p:pic>
    </p:spTree>
    <p:extLst>
      <p:ext uri="{BB962C8B-B14F-4D97-AF65-F5344CB8AC3E}">
        <p14:creationId xmlns:p14="http://schemas.microsoft.com/office/powerpoint/2010/main" val="2162376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00D72-7A55-3E99-242F-5FF73329D6B7}"/>
              </a:ext>
            </a:extLst>
          </p:cNvPr>
          <p:cNvSpPr>
            <a:spLocks noGrp="1"/>
          </p:cNvSpPr>
          <p:nvPr>
            <p:ph type="title"/>
          </p:nvPr>
        </p:nvSpPr>
        <p:spPr/>
        <p:txBody>
          <a:bodyPr/>
          <a:lstStyle/>
          <a:p>
            <a:r>
              <a:rPr lang="en-US" dirty="0"/>
              <a:t>We cannot make use of the Great Lights</a:t>
            </a:r>
          </a:p>
        </p:txBody>
      </p:sp>
      <p:sp>
        <p:nvSpPr>
          <p:cNvPr id="3" name="Content Placeholder 2">
            <a:extLst>
              <a:ext uri="{FF2B5EF4-FFF2-40B4-BE49-F238E27FC236}">
                <a16:creationId xmlns:a16="http://schemas.microsoft.com/office/drawing/2014/main" id="{F2EF012B-33A0-70A2-AF35-6644EA1CE616}"/>
              </a:ext>
            </a:extLst>
          </p:cNvPr>
          <p:cNvSpPr>
            <a:spLocks noGrp="1"/>
          </p:cNvSpPr>
          <p:nvPr>
            <p:ph idx="1"/>
          </p:nvPr>
        </p:nvSpPr>
        <p:spPr/>
        <p:txBody>
          <a:bodyPr>
            <a:normAutofit/>
          </a:bodyPr>
          <a:lstStyle/>
          <a:p>
            <a:r>
              <a:rPr lang="en-US" sz="4000" dirty="0"/>
              <a:t>for the noble and glorious purpose taught us in Speculative Masonry, unless we receive symbolic light, Masonic light, from the East . . .</a:t>
            </a:r>
          </a:p>
        </p:txBody>
      </p:sp>
    </p:spTree>
    <p:extLst>
      <p:ext uri="{BB962C8B-B14F-4D97-AF65-F5344CB8AC3E}">
        <p14:creationId xmlns:p14="http://schemas.microsoft.com/office/powerpoint/2010/main" val="2662643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00D72-7A55-3E99-242F-5FF73329D6B7}"/>
              </a:ext>
            </a:extLst>
          </p:cNvPr>
          <p:cNvSpPr>
            <a:spLocks noGrp="1"/>
          </p:cNvSpPr>
          <p:nvPr>
            <p:ph type="title"/>
          </p:nvPr>
        </p:nvSpPr>
        <p:spPr/>
        <p:txBody>
          <a:bodyPr>
            <a:normAutofit/>
          </a:bodyPr>
          <a:lstStyle/>
          <a:p>
            <a:r>
              <a:rPr lang="en-US" sz="4000" dirty="0"/>
              <a:t>That is, from the Worshipful Master</a:t>
            </a:r>
          </a:p>
        </p:txBody>
      </p:sp>
      <p:sp>
        <p:nvSpPr>
          <p:cNvPr id="3" name="Content Placeholder 2">
            <a:extLst>
              <a:ext uri="{FF2B5EF4-FFF2-40B4-BE49-F238E27FC236}">
                <a16:creationId xmlns:a16="http://schemas.microsoft.com/office/drawing/2014/main" id="{F2EF012B-33A0-70A2-AF35-6644EA1CE616}"/>
              </a:ext>
            </a:extLst>
          </p:cNvPr>
          <p:cNvSpPr>
            <a:spLocks noGrp="1"/>
          </p:cNvSpPr>
          <p:nvPr>
            <p:ph idx="1"/>
          </p:nvPr>
        </p:nvSpPr>
        <p:spPr/>
        <p:txBody>
          <a:bodyPr>
            <a:normAutofit/>
          </a:bodyPr>
          <a:lstStyle/>
          <a:p>
            <a:r>
              <a:rPr lang="en-US" sz="4000" dirty="0"/>
              <a:t>“ to set the Craft to Labor with good and wholesome instruction, or cause it to be done,  . . . . that he might have pleasure, and the Craft profit thereby!</a:t>
            </a:r>
          </a:p>
        </p:txBody>
      </p:sp>
    </p:spTree>
    <p:extLst>
      <p:ext uri="{BB962C8B-B14F-4D97-AF65-F5344CB8AC3E}">
        <p14:creationId xmlns:p14="http://schemas.microsoft.com/office/powerpoint/2010/main" val="2259332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04E29-AB88-DBC7-8EB1-030983613E04}"/>
              </a:ext>
            </a:extLst>
          </p:cNvPr>
          <p:cNvSpPr>
            <a:spLocks noGrp="1"/>
          </p:cNvSpPr>
          <p:nvPr>
            <p:ph type="title"/>
          </p:nvPr>
        </p:nvSpPr>
        <p:spPr/>
        <p:txBody>
          <a:bodyPr>
            <a:noAutofit/>
          </a:bodyPr>
          <a:lstStyle/>
          <a:p>
            <a:r>
              <a:rPr lang="en-US" sz="4000" dirty="0"/>
              <a:t>In many instances, our symbols and symbolism</a:t>
            </a:r>
          </a:p>
        </p:txBody>
      </p:sp>
      <p:sp>
        <p:nvSpPr>
          <p:cNvPr id="3" name="Content Placeholder 2">
            <a:extLst>
              <a:ext uri="{FF2B5EF4-FFF2-40B4-BE49-F238E27FC236}">
                <a16:creationId xmlns:a16="http://schemas.microsoft.com/office/drawing/2014/main" id="{42AE8B23-5E12-9897-6974-61E284B5FE28}"/>
              </a:ext>
            </a:extLst>
          </p:cNvPr>
          <p:cNvSpPr>
            <a:spLocks noGrp="1"/>
          </p:cNvSpPr>
          <p:nvPr>
            <p:ph idx="1"/>
          </p:nvPr>
        </p:nvSpPr>
        <p:spPr>
          <a:xfrm>
            <a:off x="680321" y="2336873"/>
            <a:ext cx="5599181" cy="3599316"/>
          </a:xfrm>
        </p:spPr>
        <p:txBody>
          <a:bodyPr>
            <a:normAutofit/>
          </a:bodyPr>
          <a:lstStyle/>
          <a:p>
            <a:r>
              <a:rPr lang="en-US" sz="4000" dirty="0"/>
              <a:t>Are poorly explained if they are explained at all!</a:t>
            </a:r>
          </a:p>
          <a:p>
            <a:r>
              <a:rPr lang="en-US" sz="4000" dirty="0"/>
              <a:t>This may be by design to make us think!</a:t>
            </a:r>
          </a:p>
        </p:txBody>
      </p:sp>
      <p:pic>
        <p:nvPicPr>
          <p:cNvPr id="6" name="Picture 5">
            <a:extLst>
              <a:ext uri="{FF2B5EF4-FFF2-40B4-BE49-F238E27FC236}">
                <a16:creationId xmlns:a16="http://schemas.microsoft.com/office/drawing/2014/main" id="{393182F2-D1BA-E44F-92C9-3A4D438123E5}"/>
              </a:ext>
            </a:extLst>
          </p:cNvPr>
          <p:cNvPicPr>
            <a:picLocks noChangeAspect="1"/>
          </p:cNvPicPr>
          <p:nvPr/>
        </p:nvPicPr>
        <p:blipFill>
          <a:blip r:embed="rId2"/>
          <a:stretch>
            <a:fillRect/>
          </a:stretch>
        </p:blipFill>
        <p:spPr>
          <a:xfrm>
            <a:off x="7218042" y="2174032"/>
            <a:ext cx="4293637" cy="4293637"/>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289776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21EE05-2759-FD88-D36B-4AC49B9B0880}"/>
              </a:ext>
            </a:extLst>
          </p:cNvPr>
          <p:cNvPicPr>
            <a:picLocks noChangeAspect="1"/>
          </p:cNvPicPr>
          <p:nvPr/>
        </p:nvPicPr>
        <p:blipFill>
          <a:blip r:embed="rId3"/>
          <a:stretch>
            <a:fillRect/>
          </a:stretch>
        </p:blipFill>
        <p:spPr>
          <a:xfrm>
            <a:off x="177086" y="993711"/>
            <a:ext cx="6291682" cy="4623318"/>
          </a:xfrm>
          <a:prstGeom prst="rect">
            <a:avLst/>
          </a:prstGeom>
          <a:ln w="88900" cap="sq" cmpd="thickThin">
            <a:solidFill>
              <a:srgbClr val="000000"/>
            </a:solidFill>
            <a:prstDash val="solid"/>
            <a:miter lim="800000"/>
          </a:ln>
          <a:effectLst>
            <a:innerShdw blurRad="76200">
              <a:srgbClr val="000000"/>
            </a:innerShdw>
          </a:effectLst>
        </p:spPr>
      </p:pic>
      <p:pic>
        <p:nvPicPr>
          <p:cNvPr id="3" name="Picture 2">
            <a:extLst>
              <a:ext uri="{FF2B5EF4-FFF2-40B4-BE49-F238E27FC236}">
                <a16:creationId xmlns:a16="http://schemas.microsoft.com/office/drawing/2014/main" id="{DD872F4D-CB57-C954-0487-630CFEF8ED29}"/>
              </a:ext>
            </a:extLst>
          </p:cNvPr>
          <p:cNvPicPr>
            <a:picLocks noChangeAspect="1"/>
          </p:cNvPicPr>
          <p:nvPr/>
        </p:nvPicPr>
        <p:blipFill>
          <a:blip r:embed="rId4">
            <a:duotone>
              <a:prstClr val="black"/>
              <a:schemeClr val="accent5">
                <a:tint val="45000"/>
                <a:satMod val="400000"/>
              </a:schemeClr>
            </a:duotone>
            <a:extLst>
              <a:ext uri="{BEBA8EAE-BF5A-486C-A8C5-ECC9F3942E4B}">
                <a14:imgProps xmlns:a14="http://schemas.microsoft.com/office/drawing/2010/main">
                  <a14:imgLayer r:embed="rId5">
                    <a14:imgEffect>
                      <a14:sharpenSoften amount="-50000"/>
                    </a14:imgEffect>
                    <a14:imgEffect>
                      <a14:colorTemperature colorTemp="7200"/>
                    </a14:imgEffect>
                    <a14:imgEffect>
                      <a14:brightnessContrast bright="-40000" contrast="-20000"/>
                    </a14:imgEffect>
                  </a14:imgLayer>
                </a14:imgProps>
              </a:ext>
            </a:extLst>
          </a:blip>
          <a:stretch>
            <a:fillRect/>
          </a:stretch>
        </p:blipFill>
        <p:spPr>
          <a:xfrm>
            <a:off x="7175241" y="2010139"/>
            <a:ext cx="4185537" cy="4385388"/>
          </a:xfrm>
          <a:prstGeom prst="rect">
            <a:avLst/>
          </a:prstGeom>
        </p:spPr>
      </p:pic>
      <p:pic>
        <p:nvPicPr>
          <p:cNvPr id="4" name="Picture 3">
            <a:extLst>
              <a:ext uri="{FF2B5EF4-FFF2-40B4-BE49-F238E27FC236}">
                <a16:creationId xmlns:a16="http://schemas.microsoft.com/office/drawing/2014/main" id="{8822C369-CC0B-8EE2-1DF8-9E70B7F246EB}"/>
              </a:ext>
            </a:extLst>
          </p:cNvPr>
          <p:cNvPicPr>
            <a:picLocks noChangeAspect="1"/>
          </p:cNvPicPr>
          <p:nvPr/>
        </p:nvPicPr>
        <p:blipFill>
          <a:blip r:embed="rId6"/>
          <a:stretch>
            <a:fillRect/>
          </a:stretch>
        </p:blipFill>
        <p:spPr>
          <a:xfrm>
            <a:off x="10399324" y="1467810"/>
            <a:ext cx="1322422" cy="1322422"/>
          </a:xfrm>
          <a:prstGeom prst="rect">
            <a:avLst/>
          </a:prstGeom>
        </p:spPr>
      </p:pic>
      <p:sp>
        <p:nvSpPr>
          <p:cNvPr id="5" name="Moon 4">
            <a:extLst>
              <a:ext uri="{FF2B5EF4-FFF2-40B4-BE49-F238E27FC236}">
                <a16:creationId xmlns:a16="http://schemas.microsoft.com/office/drawing/2014/main" id="{CE1DFF84-12CD-E074-56D4-BFFFB60AE249}"/>
              </a:ext>
            </a:extLst>
          </p:cNvPr>
          <p:cNvSpPr/>
          <p:nvPr/>
        </p:nvSpPr>
        <p:spPr>
          <a:xfrm>
            <a:off x="6904878" y="1595534"/>
            <a:ext cx="578274" cy="1141793"/>
          </a:xfrm>
          <a:prstGeom prst="moon">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FFFF"/>
              </a:highlight>
            </a:endParaRPr>
          </a:p>
        </p:txBody>
      </p:sp>
      <p:pic>
        <p:nvPicPr>
          <p:cNvPr id="6" name="Picture 5">
            <a:extLst>
              <a:ext uri="{FF2B5EF4-FFF2-40B4-BE49-F238E27FC236}">
                <a16:creationId xmlns:a16="http://schemas.microsoft.com/office/drawing/2014/main" id="{5725C200-3E68-B229-6CBD-03E0043FA61A}"/>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4700"/>
                    </a14:imgEffect>
                  </a14:imgLayer>
                </a14:imgProps>
              </a:ext>
            </a:extLst>
          </a:blip>
          <a:stretch>
            <a:fillRect/>
          </a:stretch>
        </p:blipFill>
        <p:spPr>
          <a:xfrm>
            <a:off x="8063257" y="621956"/>
            <a:ext cx="2215079" cy="1141793"/>
          </a:xfrm>
          <a:prstGeom prst="rect">
            <a:avLst/>
          </a:prstGeom>
        </p:spPr>
      </p:pic>
      <p:sp>
        <p:nvSpPr>
          <p:cNvPr id="7" name="Oval 6">
            <a:extLst>
              <a:ext uri="{FF2B5EF4-FFF2-40B4-BE49-F238E27FC236}">
                <a16:creationId xmlns:a16="http://schemas.microsoft.com/office/drawing/2014/main" id="{6A03BAEA-235E-CB4D-100D-E9CBFEF253AC}"/>
              </a:ext>
            </a:extLst>
          </p:cNvPr>
          <p:cNvSpPr/>
          <p:nvPr/>
        </p:nvSpPr>
        <p:spPr>
          <a:xfrm flipH="1">
            <a:off x="7301110" y="2861979"/>
            <a:ext cx="75579" cy="223935"/>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316C901-E413-235E-F500-CD8E518AF1C6}"/>
              </a:ext>
            </a:extLst>
          </p:cNvPr>
          <p:cNvPicPr>
            <a:picLocks noChangeAspect="1"/>
          </p:cNvPicPr>
          <p:nvPr/>
        </p:nvPicPr>
        <p:blipFill>
          <a:blip r:embed="rId9"/>
          <a:stretch>
            <a:fillRect/>
          </a:stretch>
        </p:blipFill>
        <p:spPr>
          <a:xfrm>
            <a:off x="11023501" y="2848149"/>
            <a:ext cx="85351" cy="237765"/>
          </a:xfrm>
          <a:prstGeom prst="rect">
            <a:avLst/>
          </a:prstGeom>
        </p:spPr>
      </p:pic>
      <p:pic>
        <p:nvPicPr>
          <p:cNvPr id="9" name="Picture 8">
            <a:extLst>
              <a:ext uri="{FF2B5EF4-FFF2-40B4-BE49-F238E27FC236}">
                <a16:creationId xmlns:a16="http://schemas.microsoft.com/office/drawing/2014/main" id="{16E7B229-98FC-1B65-6B88-A7649522ADB1}"/>
              </a:ext>
            </a:extLst>
          </p:cNvPr>
          <p:cNvPicPr>
            <a:picLocks noChangeAspect="1"/>
          </p:cNvPicPr>
          <p:nvPr/>
        </p:nvPicPr>
        <p:blipFill>
          <a:blip r:embed="rId9"/>
          <a:stretch>
            <a:fillRect/>
          </a:stretch>
        </p:blipFill>
        <p:spPr>
          <a:xfrm>
            <a:off x="9089133" y="1782137"/>
            <a:ext cx="227286" cy="346884"/>
          </a:xfrm>
          <a:prstGeom prst="rect">
            <a:avLst/>
          </a:prstGeom>
        </p:spPr>
      </p:pic>
    </p:spTree>
    <p:extLst>
      <p:ext uri="{BB962C8B-B14F-4D97-AF65-F5344CB8AC3E}">
        <p14:creationId xmlns:p14="http://schemas.microsoft.com/office/powerpoint/2010/main" val="2791010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72" name="Rectangle 71">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3" name="Content Placeholder 2">
            <a:extLst>
              <a:ext uri="{FF2B5EF4-FFF2-40B4-BE49-F238E27FC236}">
                <a16:creationId xmlns:a16="http://schemas.microsoft.com/office/drawing/2014/main" id="{231938DA-620A-4CBC-BBE9-7431181FEEAC}"/>
              </a:ext>
            </a:extLst>
          </p:cNvPr>
          <p:cNvSpPr>
            <a:spLocks noGrp="1"/>
          </p:cNvSpPr>
          <p:nvPr>
            <p:ph idx="1"/>
          </p:nvPr>
        </p:nvSpPr>
        <p:spPr>
          <a:xfrm>
            <a:off x="337351" y="2336872"/>
            <a:ext cx="5384599" cy="3911527"/>
          </a:xfrm>
        </p:spPr>
        <p:txBody>
          <a:bodyPr>
            <a:normAutofit/>
          </a:bodyPr>
          <a:lstStyle/>
          <a:p>
            <a:pPr>
              <a:lnSpc>
                <a:spcPct val="100000"/>
              </a:lnSpc>
            </a:pPr>
            <a:r>
              <a:rPr lang="en-US" sz="3600" dirty="0"/>
              <a:t>“And God made two great lights; the greater light to rule the day, and the </a:t>
            </a:r>
            <a:r>
              <a:rPr lang="en-US" sz="3600" dirty="0">
                <a:solidFill>
                  <a:schemeClr val="bg1"/>
                </a:solidFill>
              </a:rPr>
              <a:t>lesser light </a:t>
            </a:r>
            <a:r>
              <a:rPr lang="en-US" sz="3600" dirty="0"/>
              <a:t>to rule the night; he made the stars also.”</a:t>
            </a:r>
          </a:p>
          <a:p>
            <a:pPr>
              <a:lnSpc>
                <a:spcPct val="100000"/>
              </a:lnSpc>
            </a:pPr>
            <a:endParaRPr lang="en-US" sz="2000" dirty="0"/>
          </a:p>
        </p:txBody>
      </p:sp>
      <p:pic>
        <p:nvPicPr>
          <p:cNvPr id="10" name="Picture 9" descr="geometric abstract image">
            <a:extLst>
              <a:ext uri="{FF2B5EF4-FFF2-40B4-BE49-F238E27FC236}">
                <a16:creationId xmlns:a16="http://schemas.microsoft.com/office/drawing/2014/main" id="{3B093CFC-D141-4494-87B6-0CE4A5794C0C}"/>
              </a:ext>
            </a:extLst>
          </p:cNvPr>
          <p:cNvPicPr>
            <a:picLocks noChangeAspect="1"/>
          </p:cNvPicPr>
          <p:nvPr/>
        </p:nvPicPr>
        <p:blipFill rotWithShape="1">
          <a:blip r:embed="rId4"/>
          <a:srcRect l="17963" r="24720" b="1"/>
          <a:stretch/>
        </p:blipFill>
        <p:spPr>
          <a:xfrm>
            <a:off x="6096000" y="10"/>
            <a:ext cx="6092823" cy="6856310"/>
          </a:xfrm>
          <a:prstGeom prst="rect">
            <a:avLst/>
          </a:prstGeom>
          <a:ln>
            <a:noFill/>
          </a:ln>
          <a:effectLst/>
        </p:spPr>
      </p:pic>
      <p:sp>
        <p:nvSpPr>
          <p:cNvPr id="75" name="Rectangle 74">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FDF349-B4ED-4B46-89D0-6CCB5684D201}"/>
              </a:ext>
            </a:extLst>
          </p:cNvPr>
          <p:cNvSpPr>
            <a:spLocks noGrp="1"/>
          </p:cNvSpPr>
          <p:nvPr>
            <p:ph type="title"/>
          </p:nvPr>
        </p:nvSpPr>
        <p:spPr>
          <a:xfrm>
            <a:off x="680321" y="753228"/>
            <a:ext cx="5041629" cy="1080938"/>
          </a:xfrm>
        </p:spPr>
        <p:txBody>
          <a:bodyPr>
            <a:normAutofit/>
          </a:bodyPr>
          <a:lstStyle/>
          <a:p>
            <a:r>
              <a:rPr lang="en-US" sz="4800" dirty="0"/>
              <a:t>Genesis 1:16</a:t>
            </a:r>
          </a:p>
        </p:txBody>
      </p:sp>
      <p:pic>
        <p:nvPicPr>
          <p:cNvPr id="77" name="Picture 76">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pic>
        <p:nvPicPr>
          <p:cNvPr id="5" name="Picture 4">
            <a:extLst>
              <a:ext uri="{FF2B5EF4-FFF2-40B4-BE49-F238E27FC236}">
                <a16:creationId xmlns:a16="http://schemas.microsoft.com/office/drawing/2014/main" id="{75658255-57F0-7051-5B15-094D44BB843A}"/>
              </a:ext>
            </a:extLst>
          </p:cNvPr>
          <p:cNvPicPr>
            <a:picLocks noChangeAspect="1"/>
          </p:cNvPicPr>
          <p:nvPr/>
        </p:nvPicPr>
        <p:blipFill>
          <a:blip r:embed="rId6"/>
          <a:stretch>
            <a:fillRect/>
          </a:stretch>
        </p:blipFill>
        <p:spPr>
          <a:xfrm>
            <a:off x="7358849" y="1197097"/>
            <a:ext cx="4307057" cy="4307057"/>
          </a:xfrm>
          <a:prstGeom prst="rect">
            <a:avLst/>
          </a:prstGeom>
        </p:spPr>
      </p:pic>
    </p:spTree>
    <p:extLst>
      <p:ext uri="{BB962C8B-B14F-4D97-AF65-F5344CB8AC3E}">
        <p14:creationId xmlns:p14="http://schemas.microsoft.com/office/powerpoint/2010/main" val="3446443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257EC-8701-2763-91FA-4D402328D08D}"/>
              </a:ext>
            </a:extLst>
          </p:cNvPr>
          <p:cNvSpPr>
            <a:spLocks noGrp="1"/>
          </p:cNvSpPr>
          <p:nvPr>
            <p:ph type="title"/>
          </p:nvPr>
        </p:nvSpPr>
        <p:spPr/>
        <p:txBody>
          <a:bodyPr>
            <a:noAutofit/>
          </a:bodyPr>
          <a:lstStyle/>
          <a:p>
            <a:pPr algn="ctr"/>
            <a:r>
              <a:rPr lang="en-US" sz="4400" dirty="0"/>
              <a:t>Picture a Masonic Lodge without electricity</a:t>
            </a:r>
          </a:p>
        </p:txBody>
      </p:sp>
      <p:sp>
        <p:nvSpPr>
          <p:cNvPr id="3" name="Content Placeholder 2">
            <a:extLst>
              <a:ext uri="{FF2B5EF4-FFF2-40B4-BE49-F238E27FC236}">
                <a16:creationId xmlns:a16="http://schemas.microsoft.com/office/drawing/2014/main" id="{4A6EA3C9-EE7C-561A-061F-E3285185973D}"/>
              </a:ext>
            </a:extLst>
          </p:cNvPr>
          <p:cNvSpPr>
            <a:spLocks noGrp="1"/>
          </p:cNvSpPr>
          <p:nvPr>
            <p:ph idx="1"/>
          </p:nvPr>
        </p:nvSpPr>
        <p:spPr/>
        <p:txBody>
          <a:bodyPr>
            <a:normAutofit/>
          </a:bodyPr>
          <a:lstStyle/>
          <a:p>
            <a:r>
              <a:rPr lang="en-US" sz="4000" dirty="0"/>
              <a:t>For most of our history, our Lodges were lit at night by</a:t>
            </a:r>
          </a:p>
          <a:p>
            <a:pPr lvl="1"/>
            <a:r>
              <a:rPr lang="en-US" sz="3600" dirty="0"/>
              <a:t> A candle at each of the officers stations</a:t>
            </a:r>
          </a:p>
          <a:p>
            <a:pPr lvl="1"/>
            <a:r>
              <a:rPr lang="en-US" sz="3600" dirty="0"/>
              <a:t> The lesser lights around the altar</a:t>
            </a:r>
          </a:p>
        </p:txBody>
      </p:sp>
      <p:pic>
        <p:nvPicPr>
          <p:cNvPr id="4" name="Picture 3">
            <a:extLst>
              <a:ext uri="{FF2B5EF4-FFF2-40B4-BE49-F238E27FC236}">
                <a16:creationId xmlns:a16="http://schemas.microsoft.com/office/drawing/2014/main" id="{E2D9A190-A2AD-3859-61D6-A2937322C8E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01291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72" name="Rectangle 71">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3" name="Content Placeholder 2">
            <a:extLst>
              <a:ext uri="{FF2B5EF4-FFF2-40B4-BE49-F238E27FC236}">
                <a16:creationId xmlns:a16="http://schemas.microsoft.com/office/drawing/2014/main" id="{231938DA-620A-4CBC-BBE9-7431181FEEAC}"/>
              </a:ext>
            </a:extLst>
          </p:cNvPr>
          <p:cNvSpPr>
            <a:spLocks noGrp="1"/>
          </p:cNvSpPr>
          <p:nvPr>
            <p:ph idx="1"/>
          </p:nvPr>
        </p:nvSpPr>
        <p:spPr>
          <a:xfrm>
            <a:off x="337351" y="2336872"/>
            <a:ext cx="5384599" cy="3911527"/>
          </a:xfrm>
        </p:spPr>
        <p:txBody>
          <a:bodyPr>
            <a:normAutofit/>
          </a:bodyPr>
          <a:lstStyle/>
          <a:p>
            <a:pPr>
              <a:lnSpc>
                <a:spcPct val="100000"/>
              </a:lnSpc>
            </a:pPr>
            <a:r>
              <a:rPr lang="en-US" sz="3600" dirty="0">
                <a:effectLst/>
                <a:latin typeface="Calibri" panose="020F0502020204030204" pitchFamily="34" charset="0"/>
                <a:ea typeface="Calibri" panose="020F0502020204030204" pitchFamily="34" charset="0"/>
                <a:cs typeface="Times New Roman" panose="02020603050405020304" pitchFamily="18" charset="0"/>
              </a:rPr>
              <a:t>is first brought to light in a Masonic Lodge, the radiance comes from the </a:t>
            </a:r>
            <a:r>
              <a:rPr lang="en-US" sz="3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three Lesser lights</a:t>
            </a:r>
            <a:r>
              <a:rPr lang="en-US" sz="3600" dirty="0">
                <a:effectLst/>
                <a:latin typeface="Calibri" panose="020F0502020204030204" pitchFamily="34" charset="0"/>
                <a:ea typeface="Calibri" panose="020F0502020204030204" pitchFamily="34" charset="0"/>
                <a:cs typeface="Times New Roman" panose="02020603050405020304" pitchFamily="18" charset="0"/>
              </a:rPr>
              <a:t>, which form a triangle about the Altar. </a:t>
            </a:r>
            <a:endParaRPr lang="en-US" sz="2000" dirty="0"/>
          </a:p>
        </p:txBody>
      </p:sp>
      <p:pic>
        <p:nvPicPr>
          <p:cNvPr id="10" name="Picture 9" descr="geometric abstract image">
            <a:extLst>
              <a:ext uri="{FF2B5EF4-FFF2-40B4-BE49-F238E27FC236}">
                <a16:creationId xmlns:a16="http://schemas.microsoft.com/office/drawing/2014/main" id="{3B093CFC-D141-4494-87B6-0CE4A5794C0C}"/>
              </a:ext>
            </a:extLst>
          </p:cNvPr>
          <p:cNvPicPr>
            <a:picLocks noChangeAspect="1"/>
          </p:cNvPicPr>
          <p:nvPr/>
        </p:nvPicPr>
        <p:blipFill rotWithShape="1">
          <a:blip r:embed="rId4"/>
          <a:srcRect l="17963" r="24720" b="1"/>
          <a:stretch/>
        </p:blipFill>
        <p:spPr>
          <a:xfrm>
            <a:off x="6096000" y="10"/>
            <a:ext cx="6092823" cy="6856310"/>
          </a:xfrm>
          <a:prstGeom prst="rect">
            <a:avLst/>
          </a:prstGeom>
          <a:ln>
            <a:solidFill>
              <a:schemeClr val="bg2"/>
            </a:solidFill>
          </a:ln>
          <a:effectLst/>
        </p:spPr>
      </p:pic>
      <p:sp>
        <p:nvSpPr>
          <p:cNvPr id="75" name="Rectangle 74">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FDF349-B4ED-4B46-89D0-6CCB5684D201}"/>
              </a:ext>
            </a:extLst>
          </p:cNvPr>
          <p:cNvSpPr>
            <a:spLocks noGrp="1"/>
          </p:cNvSpPr>
          <p:nvPr>
            <p:ph type="title"/>
          </p:nvPr>
        </p:nvSpPr>
        <p:spPr>
          <a:xfrm>
            <a:off x="680321" y="753228"/>
            <a:ext cx="5041629" cy="1080938"/>
          </a:xfrm>
        </p:spPr>
        <p:txBody>
          <a:bodyPr>
            <a:normAutofit/>
          </a:bodyPr>
          <a:lstStyle/>
          <a:p>
            <a:r>
              <a:rPr lang="en-US" sz="4800" dirty="0"/>
              <a:t>When an initiate</a:t>
            </a:r>
          </a:p>
        </p:txBody>
      </p:sp>
      <p:pic>
        <p:nvPicPr>
          <p:cNvPr id="77" name="Picture 76">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pic>
        <p:nvPicPr>
          <p:cNvPr id="6" name="Picture 5">
            <a:extLst>
              <a:ext uri="{FF2B5EF4-FFF2-40B4-BE49-F238E27FC236}">
                <a16:creationId xmlns:a16="http://schemas.microsoft.com/office/drawing/2014/main" id="{BCB9305C-17E0-219A-4349-00F5AD17348F}"/>
              </a:ext>
            </a:extLst>
          </p:cNvPr>
          <p:cNvPicPr>
            <a:picLocks noChangeAspect="1"/>
          </p:cNvPicPr>
          <p:nvPr/>
        </p:nvPicPr>
        <p:blipFill>
          <a:blip r:embed="rId6">
            <a:duotone>
              <a:schemeClr val="bg2">
                <a:shade val="45000"/>
                <a:satMod val="135000"/>
              </a:schemeClr>
              <a:prstClr val="white"/>
            </a:duotone>
          </a:blip>
          <a:stretch>
            <a:fillRect/>
          </a:stretch>
        </p:blipFill>
        <p:spPr>
          <a:xfrm>
            <a:off x="6724025" y="1304832"/>
            <a:ext cx="5194170" cy="3906359"/>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53593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72" name="Rectangle 71">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3" name="Content Placeholder 2">
            <a:extLst>
              <a:ext uri="{FF2B5EF4-FFF2-40B4-BE49-F238E27FC236}">
                <a16:creationId xmlns:a16="http://schemas.microsoft.com/office/drawing/2014/main" id="{231938DA-620A-4CBC-BBE9-7431181FEEAC}"/>
              </a:ext>
            </a:extLst>
          </p:cNvPr>
          <p:cNvSpPr>
            <a:spLocks noGrp="1"/>
          </p:cNvSpPr>
          <p:nvPr>
            <p:ph idx="1"/>
          </p:nvPr>
        </p:nvSpPr>
        <p:spPr>
          <a:xfrm>
            <a:off x="337351" y="2113872"/>
            <a:ext cx="5601810" cy="4134527"/>
          </a:xfrm>
        </p:spPr>
        <p:txBody>
          <a:bodyPr>
            <a:noAutofit/>
          </a:bodyPr>
          <a:lstStyle/>
          <a:p>
            <a:pPr marL="0" marR="0">
              <a:lnSpc>
                <a:spcPct val="115000"/>
              </a:lnSpc>
              <a:spcBef>
                <a:spcPts val="0"/>
              </a:spcBef>
              <a:spcAft>
                <a:spcPts val="1000"/>
              </a:spcAft>
            </a:pPr>
            <a:r>
              <a:rPr lang="en-US" sz="4000" kern="100" dirty="0">
                <a:effectLst/>
                <a:latin typeface="Calibri" panose="020F0502020204030204" pitchFamily="34" charset="0"/>
                <a:ea typeface="Calibri" panose="020F0502020204030204" pitchFamily="34" charset="0"/>
                <a:cs typeface="Times New Roman" panose="02020603050405020304" pitchFamily="18" charset="0"/>
              </a:rPr>
              <a:t>rather odd that so great and important a symbol should receive such scant attention in the ritualistic body of Freemasonry.</a:t>
            </a:r>
          </a:p>
        </p:txBody>
      </p:sp>
      <p:pic>
        <p:nvPicPr>
          <p:cNvPr id="10" name="Picture 9" descr="geometric abstract image">
            <a:extLst>
              <a:ext uri="{FF2B5EF4-FFF2-40B4-BE49-F238E27FC236}">
                <a16:creationId xmlns:a16="http://schemas.microsoft.com/office/drawing/2014/main" id="{3B093CFC-D141-4494-87B6-0CE4A5794C0C}"/>
              </a:ext>
            </a:extLst>
          </p:cNvPr>
          <p:cNvPicPr>
            <a:picLocks noChangeAspect="1"/>
          </p:cNvPicPr>
          <p:nvPr/>
        </p:nvPicPr>
        <p:blipFill rotWithShape="1">
          <a:blip r:embed="rId4"/>
          <a:srcRect l="17963" r="24720" b="1"/>
          <a:stretch/>
        </p:blipFill>
        <p:spPr>
          <a:xfrm>
            <a:off x="6065835" y="-1"/>
            <a:ext cx="6092823" cy="6856310"/>
          </a:xfrm>
          <a:prstGeom prst="rect">
            <a:avLst/>
          </a:prstGeom>
          <a:ln>
            <a:solidFill>
              <a:schemeClr val="bg2"/>
            </a:solidFill>
          </a:ln>
          <a:effectLst/>
        </p:spPr>
      </p:pic>
      <p:sp>
        <p:nvSpPr>
          <p:cNvPr id="75" name="Rectangle 74">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FDF349-B4ED-4B46-89D0-6CCB5684D201}"/>
              </a:ext>
            </a:extLst>
          </p:cNvPr>
          <p:cNvSpPr>
            <a:spLocks noGrp="1"/>
          </p:cNvSpPr>
          <p:nvPr>
            <p:ph type="title"/>
          </p:nvPr>
        </p:nvSpPr>
        <p:spPr>
          <a:xfrm>
            <a:off x="680321" y="753228"/>
            <a:ext cx="5041629" cy="1080938"/>
          </a:xfrm>
        </p:spPr>
        <p:txBody>
          <a:bodyPr>
            <a:normAutofit/>
          </a:bodyPr>
          <a:lstStyle/>
          <a:p>
            <a:r>
              <a:rPr lang="en-US" sz="4800" dirty="0"/>
              <a:t>It seems, at first,</a:t>
            </a:r>
          </a:p>
        </p:txBody>
      </p:sp>
      <p:pic>
        <p:nvPicPr>
          <p:cNvPr id="77" name="Picture 76">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pic>
        <p:nvPicPr>
          <p:cNvPr id="4" name="Picture 3">
            <a:extLst>
              <a:ext uri="{FF2B5EF4-FFF2-40B4-BE49-F238E27FC236}">
                <a16:creationId xmlns:a16="http://schemas.microsoft.com/office/drawing/2014/main" id="{F7FCF7DD-590A-E025-5798-A9C4E83C0C13}"/>
              </a:ext>
            </a:extLst>
          </p:cNvPr>
          <p:cNvPicPr>
            <a:picLocks noChangeAspect="1"/>
          </p:cNvPicPr>
          <p:nvPr/>
        </p:nvPicPr>
        <p:blipFill>
          <a:blip r:embed="rId6"/>
          <a:stretch>
            <a:fillRect/>
          </a:stretch>
        </p:blipFill>
        <p:spPr>
          <a:xfrm>
            <a:off x="7373879" y="1316809"/>
            <a:ext cx="3697778" cy="3697778"/>
          </a:xfrm>
          <a:prstGeom prst="rect">
            <a:avLst/>
          </a:prstGeom>
        </p:spPr>
      </p:pic>
    </p:spTree>
    <p:extLst>
      <p:ext uri="{BB962C8B-B14F-4D97-AF65-F5344CB8AC3E}">
        <p14:creationId xmlns:p14="http://schemas.microsoft.com/office/powerpoint/2010/main" val="4134072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72" name="Rectangle 71">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3" name="Content Placeholder 2">
            <a:extLst>
              <a:ext uri="{FF2B5EF4-FFF2-40B4-BE49-F238E27FC236}">
                <a16:creationId xmlns:a16="http://schemas.microsoft.com/office/drawing/2014/main" id="{231938DA-620A-4CBC-BBE9-7431181FEEAC}"/>
              </a:ext>
            </a:extLst>
          </p:cNvPr>
          <p:cNvSpPr>
            <a:spLocks noGrp="1"/>
          </p:cNvSpPr>
          <p:nvPr>
            <p:ph idx="1"/>
          </p:nvPr>
        </p:nvSpPr>
        <p:spPr>
          <a:xfrm>
            <a:off x="337351" y="2336872"/>
            <a:ext cx="5384599" cy="3911527"/>
          </a:xfrm>
        </p:spPr>
        <p:txBody>
          <a:bodyPr>
            <a:normAutofit/>
          </a:bodyPr>
          <a:lstStyle/>
          <a:p>
            <a:pPr marL="0" marR="0" algn="ctr">
              <a:lnSpc>
                <a:spcPct val="115000"/>
              </a:lnSpc>
              <a:spcBef>
                <a:spcPts val="0"/>
              </a:spcBef>
              <a:spcAft>
                <a:spcPts val="1000"/>
              </a:spcAft>
            </a:pPr>
            <a:r>
              <a:rPr lang="en-US" sz="4000" dirty="0">
                <a:effectLst/>
                <a:latin typeface="Calibri" panose="020F0502020204030204" pitchFamily="34" charset="0"/>
                <a:ea typeface="Calibri" panose="020F0502020204030204" pitchFamily="34" charset="0"/>
                <a:cs typeface="Times New Roman" panose="02020603050405020304" pitchFamily="18" charset="0"/>
              </a:rPr>
              <a:t>We are instructed that they are called Lesser Lights, that they are placed in a triangle,</a:t>
            </a:r>
            <a:endParaRPr lang="en-US"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descr="geometric abstract image">
            <a:extLst>
              <a:ext uri="{FF2B5EF4-FFF2-40B4-BE49-F238E27FC236}">
                <a16:creationId xmlns:a16="http://schemas.microsoft.com/office/drawing/2014/main" id="{3B093CFC-D141-4494-87B6-0CE4A5794C0C}"/>
              </a:ext>
            </a:extLst>
          </p:cNvPr>
          <p:cNvPicPr>
            <a:picLocks noChangeAspect="1"/>
          </p:cNvPicPr>
          <p:nvPr/>
        </p:nvPicPr>
        <p:blipFill rotWithShape="1">
          <a:blip r:embed="rId4"/>
          <a:srcRect l="17963" r="24720" b="1"/>
          <a:stretch/>
        </p:blipFill>
        <p:spPr>
          <a:xfrm>
            <a:off x="6065835" y="-1"/>
            <a:ext cx="6092823" cy="6856310"/>
          </a:xfrm>
          <a:prstGeom prst="rect">
            <a:avLst/>
          </a:prstGeom>
          <a:ln>
            <a:solidFill>
              <a:schemeClr val="bg2"/>
            </a:solidFill>
          </a:ln>
          <a:effectLst/>
        </p:spPr>
      </p:pic>
      <p:sp>
        <p:nvSpPr>
          <p:cNvPr id="75" name="Rectangle 74">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FDF349-B4ED-4B46-89D0-6CCB5684D201}"/>
              </a:ext>
            </a:extLst>
          </p:cNvPr>
          <p:cNvSpPr>
            <a:spLocks noGrp="1"/>
          </p:cNvSpPr>
          <p:nvPr>
            <p:ph type="title"/>
          </p:nvPr>
        </p:nvSpPr>
        <p:spPr>
          <a:xfrm>
            <a:off x="680321" y="753228"/>
            <a:ext cx="5041629" cy="1080938"/>
          </a:xfrm>
        </p:spPr>
        <p:txBody>
          <a:bodyPr>
            <a:normAutofit/>
          </a:bodyPr>
          <a:lstStyle/>
          <a:p>
            <a:r>
              <a:rPr lang="en-US" sz="4800" dirty="0"/>
              <a:t>Our EA Lecture</a:t>
            </a:r>
          </a:p>
        </p:txBody>
      </p:sp>
      <p:pic>
        <p:nvPicPr>
          <p:cNvPr id="77" name="Picture 76">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pic>
        <p:nvPicPr>
          <p:cNvPr id="4" name="Picture 3">
            <a:extLst>
              <a:ext uri="{FF2B5EF4-FFF2-40B4-BE49-F238E27FC236}">
                <a16:creationId xmlns:a16="http://schemas.microsoft.com/office/drawing/2014/main" id="{F7FCF7DD-590A-E025-5798-A9C4E83C0C13}"/>
              </a:ext>
            </a:extLst>
          </p:cNvPr>
          <p:cNvPicPr>
            <a:picLocks noChangeAspect="1"/>
          </p:cNvPicPr>
          <p:nvPr/>
        </p:nvPicPr>
        <p:blipFill>
          <a:blip r:embed="rId6"/>
          <a:stretch>
            <a:fillRect/>
          </a:stretch>
        </p:blipFill>
        <p:spPr>
          <a:xfrm>
            <a:off x="7373879" y="1316809"/>
            <a:ext cx="3697778" cy="3697778"/>
          </a:xfrm>
          <a:prstGeom prst="rect">
            <a:avLst/>
          </a:prstGeom>
        </p:spPr>
      </p:pic>
    </p:spTree>
    <p:extLst>
      <p:ext uri="{BB962C8B-B14F-4D97-AF65-F5344CB8AC3E}">
        <p14:creationId xmlns:p14="http://schemas.microsoft.com/office/powerpoint/2010/main" val="1718994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72" name="Rectangle 71">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3" name="Content Placeholder 2">
            <a:extLst>
              <a:ext uri="{FF2B5EF4-FFF2-40B4-BE49-F238E27FC236}">
                <a16:creationId xmlns:a16="http://schemas.microsoft.com/office/drawing/2014/main" id="{231938DA-620A-4CBC-BBE9-7431181FEEAC}"/>
              </a:ext>
            </a:extLst>
          </p:cNvPr>
          <p:cNvSpPr>
            <a:spLocks noGrp="1"/>
          </p:cNvSpPr>
          <p:nvPr>
            <p:ph idx="1"/>
          </p:nvPr>
        </p:nvSpPr>
        <p:spPr>
          <a:xfrm>
            <a:off x="337351" y="2336872"/>
            <a:ext cx="5610688" cy="3911527"/>
          </a:xfrm>
        </p:spPr>
        <p:txBody>
          <a:bodyPr>
            <a:normAutofit/>
          </a:bodyPr>
          <a:lstStyle/>
          <a:p>
            <a:pPr marL="0" marR="0">
              <a:lnSpc>
                <a:spcPct val="115000"/>
              </a:lnSpc>
              <a:spcBef>
                <a:spcPts val="0"/>
              </a:spcBef>
              <a:spcAft>
                <a:spcPts val="1000"/>
              </a:spcAft>
            </a:pPr>
            <a:r>
              <a:rPr lang="en-US" sz="3600" kern="100" dirty="0">
                <a:effectLst/>
                <a:latin typeface="Calibri" panose="020F0502020204030204" pitchFamily="34" charset="0"/>
                <a:ea typeface="Calibri" panose="020F0502020204030204" pitchFamily="34" charset="0"/>
                <a:cs typeface="Times New Roman" panose="02020603050405020304" pitchFamily="18" charset="0"/>
              </a:rPr>
              <a:t>that they represent the Sun and Moon and Master of the Lodge, for certain reasons, which are rather briefly explained, and that is all.</a:t>
            </a:r>
          </a:p>
        </p:txBody>
      </p:sp>
      <p:pic>
        <p:nvPicPr>
          <p:cNvPr id="10" name="Picture 9" descr="geometric abstract image">
            <a:extLst>
              <a:ext uri="{FF2B5EF4-FFF2-40B4-BE49-F238E27FC236}">
                <a16:creationId xmlns:a16="http://schemas.microsoft.com/office/drawing/2014/main" id="{3B093CFC-D141-4494-87B6-0CE4A5794C0C}"/>
              </a:ext>
            </a:extLst>
          </p:cNvPr>
          <p:cNvPicPr>
            <a:picLocks noChangeAspect="1"/>
          </p:cNvPicPr>
          <p:nvPr/>
        </p:nvPicPr>
        <p:blipFill rotWithShape="1">
          <a:blip r:embed="rId4"/>
          <a:srcRect l="17963" r="24720" b="1"/>
          <a:stretch/>
        </p:blipFill>
        <p:spPr>
          <a:xfrm>
            <a:off x="6065835" y="-1"/>
            <a:ext cx="6092823" cy="6856310"/>
          </a:xfrm>
          <a:prstGeom prst="rect">
            <a:avLst/>
          </a:prstGeom>
          <a:ln>
            <a:solidFill>
              <a:schemeClr val="bg2"/>
            </a:solidFill>
          </a:ln>
          <a:effectLst/>
        </p:spPr>
      </p:pic>
      <p:sp>
        <p:nvSpPr>
          <p:cNvPr id="75" name="Rectangle 74">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FDF349-B4ED-4B46-89D0-6CCB5684D201}"/>
              </a:ext>
            </a:extLst>
          </p:cNvPr>
          <p:cNvSpPr>
            <a:spLocks noGrp="1"/>
          </p:cNvSpPr>
          <p:nvPr>
            <p:ph type="title"/>
          </p:nvPr>
        </p:nvSpPr>
        <p:spPr>
          <a:xfrm>
            <a:off x="680321" y="753228"/>
            <a:ext cx="5041629" cy="1080938"/>
          </a:xfrm>
        </p:spPr>
        <p:txBody>
          <a:bodyPr>
            <a:normAutofit/>
          </a:bodyPr>
          <a:lstStyle/>
          <a:p>
            <a:r>
              <a:rPr lang="en-US" sz="4800" dirty="0"/>
              <a:t>Our EA Lecture</a:t>
            </a:r>
          </a:p>
        </p:txBody>
      </p:sp>
      <p:pic>
        <p:nvPicPr>
          <p:cNvPr id="77" name="Picture 76">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pic>
        <p:nvPicPr>
          <p:cNvPr id="4" name="Picture 3">
            <a:extLst>
              <a:ext uri="{FF2B5EF4-FFF2-40B4-BE49-F238E27FC236}">
                <a16:creationId xmlns:a16="http://schemas.microsoft.com/office/drawing/2014/main" id="{F7FCF7DD-590A-E025-5798-A9C4E83C0C13}"/>
              </a:ext>
            </a:extLst>
          </p:cNvPr>
          <p:cNvPicPr>
            <a:picLocks noChangeAspect="1"/>
          </p:cNvPicPr>
          <p:nvPr/>
        </p:nvPicPr>
        <p:blipFill>
          <a:blip r:embed="rId6"/>
          <a:stretch>
            <a:fillRect/>
          </a:stretch>
        </p:blipFill>
        <p:spPr>
          <a:xfrm>
            <a:off x="7373879" y="1316809"/>
            <a:ext cx="3697778" cy="3697778"/>
          </a:xfrm>
          <a:prstGeom prst="rect">
            <a:avLst/>
          </a:prstGeom>
        </p:spPr>
      </p:pic>
    </p:spTree>
    <p:extLst>
      <p:ext uri="{BB962C8B-B14F-4D97-AF65-F5344CB8AC3E}">
        <p14:creationId xmlns:p14="http://schemas.microsoft.com/office/powerpoint/2010/main" val="109808516"/>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913FBCD-4DF7-4ECF-9257-7B99D5499325}">
  <ds:schemaRefs>
    <ds:schemaRef ds:uri="http://schemas.microsoft.com/sharepoint/v3/contenttype/forms"/>
  </ds:schemaRefs>
</ds:datastoreItem>
</file>

<file path=customXml/itemProps2.xml><?xml version="1.0" encoding="utf-8"?>
<ds:datastoreItem xmlns:ds="http://schemas.openxmlformats.org/officeDocument/2006/customXml" ds:itemID="{FE0B8658-DE86-42E1-9D01-970FE6B6ABA5}">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3E14B9E1-7F97-4662-8FB1-AC5A81D5A1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Berlin design</Template>
  <TotalTime>752</TotalTime>
  <Words>1756</Words>
  <Application>Microsoft Office PowerPoint</Application>
  <PresentationFormat>Widescreen</PresentationFormat>
  <Paragraphs>122</Paragraphs>
  <Slides>30</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Google Sans</vt:lpstr>
      <vt:lpstr>Lucida Sans Typewriter</vt:lpstr>
      <vt:lpstr>Trebuchet MS</vt:lpstr>
      <vt:lpstr>Berlin</vt:lpstr>
      <vt:lpstr>The Lesser Lights</vt:lpstr>
      <vt:lpstr>What is the proper and best description for our type of Lodge?</vt:lpstr>
      <vt:lpstr>In many instances, our symbols and symbolism</vt:lpstr>
      <vt:lpstr>Genesis 1:16</vt:lpstr>
      <vt:lpstr>Picture a Masonic Lodge without electricity</vt:lpstr>
      <vt:lpstr>When an initiate</vt:lpstr>
      <vt:lpstr>It seems, at first,</vt:lpstr>
      <vt:lpstr>Our EA Lecture</vt:lpstr>
      <vt:lpstr>Our EA Lecture</vt:lpstr>
      <vt:lpstr>Later on we learn, more by example </vt:lpstr>
      <vt:lpstr>Buts that’s it.  There in nothing more!</vt:lpstr>
      <vt:lpstr>Let us dig a little deeper together</vt:lpstr>
      <vt:lpstr>But why three? Why not four? Or more?</vt:lpstr>
      <vt:lpstr>The triangle is </vt:lpstr>
      <vt:lpstr>But why the sun as a lesser light?</vt:lpstr>
      <vt:lpstr>Ancient peoples made much of sex. </vt:lpstr>
      <vt:lpstr>Sun and moon had a child</vt:lpstr>
      <vt:lpstr>Here we have the origin of the . . .</vt:lpstr>
      <vt:lpstr>It is unclear</vt:lpstr>
      <vt:lpstr>Pritchard’s Expose of 1730</vt:lpstr>
      <vt:lpstr>Albert Pike says: </vt:lpstr>
      <vt:lpstr>PowerPoint Presentation</vt:lpstr>
      <vt:lpstr>Modern Masonic writers have stated</vt:lpstr>
      <vt:lpstr>Attention all Worshipful Masters!!</vt:lpstr>
      <vt:lpstr>The Worshipful Master is </vt:lpstr>
      <vt:lpstr>This is an actual fact, but it is also a symbol</vt:lpstr>
      <vt:lpstr>The ritual instructs candidates </vt:lpstr>
      <vt:lpstr>We cannot make use of the Great Lights</vt:lpstr>
      <vt:lpstr>That is, from the Worshipful Master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Lesser Lights</dc:title>
  <dc:creator>Kevin Hatfield</dc:creator>
  <cp:lastModifiedBy>Kevin Hatfield</cp:lastModifiedBy>
  <cp:revision>17</cp:revision>
  <dcterms:created xsi:type="dcterms:W3CDTF">2024-03-30T01:06:55Z</dcterms:created>
  <dcterms:modified xsi:type="dcterms:W3CDTF">2024-12-22T05:20:12Z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